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2" r:id="rId1"/>
  </p:sldMasterIdLst>
  <p:notesMasterIdLst>
    <p:notesMasterId r:id="rId46"/>
  </p:notesMasterIdLst>
  <p:handoutMasterIdLst>
    <p:handoutMasterId r:id="rId47"/>
  </p:handoutMasterIdLst>
  <p:sldIdLst>
    <p:sldId id="381" r:id="rId2"/>
    <p:sldId id="406" r:id="rId3"/>
    <p:sldId id="409" r:id="rId4"/>
    <p:sldId id="413" r:id="rId5"/>
    <p:sldId id="417" r:id="rId6"/>
    <p:sldId id="418" r:id="rId7"/>
    <p:sldId id="428" r:id="rId8"/>
    <p:sldId id="490" r:id="rId9"/>
    <p:sldId id="435" r:id="rId10"/>
    <p:sldId id="436" r:id="rId11"/>
    <p:sldId id="437" r:id="rId12"/>
    <p:sldId id="483" r:id="rId13"/>
    <p:sldId id="484" r:id="rId14"/>
    <p:sldId id="485" r:id="rId15"/>
    <p:sldId id="489" r:id="rId16"/>
    <p:sldId id="491" r:id="rId17"/>
    <p:sldId id="486" r:id="rId18"/>
    <p:sldId id="487" r:id="rId19"/>
    <p:sldId id="488" r:id="rId20"/>
    <p:sldId id="438" r:id="rId21"/>
    <p:sldId id="442" r:id="rId22"/>
    <p:sldId id="443" r:id="rId23"/>
    <p:sldId id="444" r:id="rId24"/>
    <p:sldId id="445" r:id="rId25"/>
    <p:sldId id="446" r:id="rId26"/>
    <p:sldId id="447" r:id="rId27"/>
    <p:sldId id="448" r:id="rId28"/>
    <p:sldId id="449" r:id="rId29"/>
    <p:sldId id="450" r:id="rId30"/>
    <p:sldId id="451" r:id="rId31"/>
    <p:sldId id="452" r:id="rId32"/>
    <p:sldId id="453" r:id="rId33"/>
    <p:sldId id="466" r:id="rId34"/>
    <p:sldId id="467" r:id="rId35"/>
    <p:sldId id="468" r:id="rId36"/>
    <p:sldId id="454" r:id="rId37"/>
    <p:sldId id="455" r:id="rId38"/>
    <p:sldId id="456" r:id="rId39"/>
    <p:sldId id="457" r:id="rId40"/>
    <p:sldId id="458" r:id="rId41"/>
    <p:sldId id="459" r:id="rId42"/>
    <p:sldId id="460" r:id="rId43"/>
    <p:sldId id="461" r:id="rId44"/>
    <p:sldId id="481" r:id="rId45"/>
  </p:sldIdLst>
  <p:sldSz cx="9906000" cy="6858000" type="A4"/>
  <p:notesSz cx="6797675" cy="9926638"/>
  <p:custDataLst>
    <p:tags r:id="rId48"/>
  </p:custDataLst>
  <p:defaultTextStyle>
    <a:defPPr>
      <a:defRPr lang="en-US"/>
    </a:defPPr>
    <a:lvl1pPr algn="l" rtl="0" fontAlgn="base">
      <a:spcBef>
        <a:spcPct val="0"/>
      </a:spcBef>
      <a:spcAft>
        <a:spcPct val="0"/>
      </a:spcAft>
      <a:defRPr sz="2400" kern="1200">
        <a:solidFill>
          <a:schemeClr val="tx1"/>
        </a:solidFill>
        <a:latin typeface="Lucida Sans Unicode" pitchFamily="34" charset="0"/>
        <a:ea typeface="+mn-ea"/>
        <a:cs typeface="+mn-cs"/>
      </a:defRPr>
    </a:lvl1pPr>
    <a:lvl2pPr marL="457200" algn="l" rtl="0" fontAlgn="base">
      <a:spcBef>
        <a:spcPct val="0"/>
      </a:spcBef>
      <a:spcAft>
        <a:spcPct val="0"/>
      </a:spcAft>
      <a:defRPr sz="2400" kern="1200">
        <a:solidFill>
          <a:schemeClr val="tx1"/>
        </a:solidFill>
        <a:latin typeface="Lucida Sans Unicode" pitchFamily="34" charset="0"/>
        <a:ea typeface="+mn-ea"/>
        <a:cs typeface="+mn-cs"/>
      </a:defRPr>
    </a:lvl2pPr>
    <a:lvl3pPr marL="914400" algn="l" rtl="0" fontAlgn="base">
      <a:spcBef>
        <a:spcPct val="0"/>
      </a:spcBef>
      <a:spcAft>
        <a:spcPct val="0"/>
      </a:spcAft>
      <a:defRPr sz="2400" kern="1200">
        <a:solidFill>
          <a:schemeClr val="tx1"/>
        </a:solidFill>
        <a:latin typeface="Lucida Sans Unicode" pitchFamily="34" charset="0"/>
        <a:ea typeface="+mn-ea"/>
        <a:cs typeface="+mn-cs"/>
      </a:defRPr>
    </a:lvl3pPr>
    <a:lvl4pPr marL="1371600" algn="l" rtl="0" fontAlgn="base">
      <a:spcBef>
        <a:spcPct val="0"/>
      </a:spcBef>
      <a:spcAft>
        <a:spcPct val="0"/>
      </a:spcAft>
      <a:defRPr sz="2400" kern="1200">
        <a:solidFill>
          <a:schemeClr val="tx1"/>
        </a:solidFill>
        <a:latin typeface="Lucida Sans Unicode" pitchFamily="34" charset="0"/>
        <a:ea typeface="+mn-ea"/>
        <a:cs typeface="+mn-cs"/>
      </a:defRPr>
    </a:lvl4pPr>
    <a:lvl5pPr marL="1828800" algn="l" rtl="0" fontAlgn="base">
      <a:spcBef>
        <a:spcPct val="0"/>
      </a:spcBef>
      <a:spcAft>
        <a:spcPct val="0"/>
      </a:spcAft>
      <a:defRPr sz="2400" kern="1200">
        <a:solidFill>
          <a:schemeClr val="tx1"/>
        </a:solidFill>
        <a:latin typeface="Lucida Sans Unicode" pitchFamily="34" charset="0"/>
        <a:ea typeface="+mn-ea"/>
        <a:cs typeface="+mn-cs"/>
      </a:defRPr>
    </a:lvl5pPr>
    <a:lvl6pPr marL="2286000" algn="l" defTabSz="914400" rtl="0" eaLnBrk="1" latinLnBrk="0" hangingPunct="1">
      <a:defRPr sz="2400" kern="1200">
        <a:solidFill>
          <a:schemeClr val="tx1"/>
        </a:solidFill>
        <a:latin typeface="Lucida Sans Unicode" pitchFamily="34" charset="0"/>
        <a:ea typeface="+mn-ea"/>
        <a:cs typeface="+mn-cs"/>
      </a:defRPr>
    </a:lvl6pPr>
    <a:lvl7pPr marL="2743200" algn="l" defTabSz="914400" rtl="0" eaLnBrk="1" latinLnBrk="0" hangingPunct="1">
      <a:defRPr sz="2400" kern="1200">
        <a:solidFill>
          <a:schemeClr val="tx1"/>
        </a:solidFill>
        <a:latin typeface="Lucida Sans Unicode" pitchFamily="34" charset="0"/>
        <a:ea typeface="+mn-ea"/>
        <a:cs typeface="+mn-cs"/>
      </a:defRPr>
    </a:lvl7pPr>
    <a:lvl8pPr marL="3200400" algn="l" defTabSz="914400" rtl="0" eaLnBrk="1" latinLnBrk="0" hangingPunct="1">
      <a:defRPr sz="2400" kern="1200">
        <a:solidFill>
          <a:schemeClr val="tx1"/>
        </a:solidFill>
        <a:latin typeface="Lucida Sans Unicode" pitchFamily="34" charset="0"/>
        <a:ea typeface="+mn-ea"/>
        <a:cs typeface="+mn-cs"/>
      </a:defRPr>
    </a:lvl8pPr>
    <a:lvl9pPr marL="3657600" algn="l" defTabSz="914400" rtl="0" eaLnBrk="1" latinLnBrk="0" hangingPunct="1">
      <a:defRPr sz="2400" kern="1200">
        <a:solidFill>
          <a:schemeClr val="tx1"/>
        </a:solidFill>
        <a:latin typeface="Lucida Sans Unicod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2D4D71"/>
    <a:srgbClr val="38608C"/>
    <a:srgbClr val="3B6695"/>
    <a:srgbClr val="EFFEFF"/>
    <a:srgbClr val="FFCCCC"/>
    <a:srgbClr val="6600FF"/>
    <a:srgbClr val="000066"/>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42" autoAdjust="0"/>
    <p:restoredTop sz="92061" autoAdjust="0"/>
  </p:normalViewPr>
  <p:slideViewPr>
    <p:cSldViewPr>
      <p:cViewPr>
        <p:scale>
          <a:sx n="66" d="100"/>
          <a:sy n="66" d="100"/>
        </p:scale>
        <p:origin x="-1092" y="-744"/>
      </p:cViewPr>
      <p:guideLst>
        <p:guide orient="horz" pos="3984"/>
        <p:guide orient="horz" pos="288"/>
        <p:guide pos="3408"/>
        <p:guide pos="720"/>
        <p:guide pos="6144"/>
        <p:guide pos="5328"/>
        <p:guide pos="259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32"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6400" cy="498475"/>
          </a:xfrm>
          <a:prstGeom prst="rect">
            <a:avLst/>
          </a:prstGeom>
          <a:noFill/>
          <a:ln w="9525">
            <a:noFill/>
            <a:miter lim="800000"/>
            <a:headEnd/>
            <a:tailEnd/>
          </a:ln>
        </p:spPr>
        <p:txBody>
          <a:bodyPr vert="horz" wrap="square" lIns="90699" tIns="45350" rIns="90699" bIns="45350" numCol="1" anchor="t" anchorCtr="0" compatLnSpc="1">
            <a:prstTxWarp prst="textNoShape">
              <a:avLst/>
            </a:prstTxWarp>
          </a:bodyPr>
          <a:lstStyle>
            <a:lvl1pPr defTabSz="906463" eaLnBrk="0" hangingPunct="0">
              <a:defRPr sz="1200">
                <a:latin typeface="Times New Roman" pitchFamily="18" charset="0"/>
              </a:defRPr>
            </a:lvl1pPr>
          </a:lstStyle>
          <a:p>
            <a:endParaRPr lang="it-IT"/>
          </a:p>
        </p:txBody>
      </p:sp>
      <p:sp>
        <p:nvSpPr>
          <p:cNvPr id="15363" name="Rectangle 3"/>
          <p:cNvSpPr>
            <a:spLocks noGrp="1" noChangeArrowheads="1"/>
          </p:cNvSpPr>
          <p:nvPr>
            <p:ph type="dt" sz="quarter" idx="1"/>
          </p:nvPr>
        </p:nvSpPr>
        <p:spPr bwMode="auto">
          <a:xfrm>
            <a:off x="3851275" y="0"/>
            <a:ext cx="2946400" cy="498475"/>
          </a:xfrm>
          <a:prstGeom prst="rect">
            <a:avLst/>
          </a:prstGeom>
          <a:noFill/>
          <a:ln w="9525">
            <a:noFill/>
            <a:miter lim="800000"/>
            <a:headEnd/>
            <a:tailEnd/>
          </a:ln>
        </p:spPr>
        <p:txBody>
          <a:bodyPr vert="horz" wrap="square" lIns="90699" tIns="45350" rIns="90699" bIns="45350" numCol="1" anchor="t" anchorCtr="0" compatLnSpc="1">
            <a:prstTxWarp prst="textNoShape">
              <a:avLst/>
            </a:prstTxWarp>
          </a:bodyPr>
          <a:lstStyle>
            <a:lvl1pPr algn="r" defTabSz="906463" eaLnBrk="0" hangingPunct="0">
              <a:defRPr sz="1200">
                <a:latin typeface="Times New Roman" pitchFamily="18" charset="0"/>
              </a:defRPr>
            </a:lvl1pPr>
          </a:lstStyle>
          <a:p>
            <a:endParaRPr lang="it-IT"/>
          </a:p>
        </p:txBody>
      </p:sp>
      <p:sp>
        <p:nvSpPr>
          <p:cNvPr id="15364" name="Rectangle 4"/>
          <p:cNvSpPr>
            <a:spLocks noGrp="1" noChangeArrowheads="1"/>
          </p:cNvSpPr>
          <p:nvPr>
            <p:ph type="ftr" sz="quarter" idx="2"/>
          </p:nvPr>
        </p:nvSpPr>
        <p:spPr bwMode="auto">
          <a:xfrm>
            <a:off x="0" y="9428163"/>
            <a:ext cx="2946400" cy="498475"/>
          </a:xfrm>
          <a:prstGeom prst="rect">
            <a:avLst/>
          </a:prstGeom>
          <a:noFill/>
          <a:ln w="9525">
            <a:noFill/>
            <a:miter lim="800000"/>
            <a:headEnd/>
            <a:tailEnd/>
          </a:ln>
        </p:spPr>
        <p:txBody>
          <a:bodyPr vert="horz" wrap="square" lIns="90699" tIns="45350" rIns="90699" bIns="45350" numCol="1" anchor="b" anchorCtr="0" compatLnSpc="1">
            <a:prstTxWarp prst="textNoShape">
              <a:avLst/>
            </a:prstTxWarp>
          </a:bodyPr>
          <a:lstStyle>
            <a:lvl1pPr defTabSz="906463" eaLnBrk="0" hangingPunct="0">
              <a:defRPr sz="1200">
                <a:latin typeface="Times New Roman" pitchFamily="18" charset="0"/>
              </a:defRPr>
            </a:lvl1pPr>
          </a:lstStyle>
          <a:p>
            <a:endParaRPr lang="it-IT"/>
          </a:p>
        </p:txBody>
      </p:sp>
      <p:sp>
        <p:nvSpPr>
          <p:cNvPr id="15365" name="Rectangle 5"/>
          <p:cNvSpPr>
            <a:spLocks noGrp="1" noChangeArrowheads="1"/>
          </p:cNvSpPr>
          <p:nvPr>
            <p:ph type="sldNum" sz="quarter" idx="3"/>
          </p:nvPr>
        </p:nvSpPr>
        <p:spPr bwMode="auto">
          <a:xfrm>
            <a:off x="3851275" y="9428163"/>
            <a:ext cx="2946400" cy="498475"/>
          </a:xfrm>
          <a:prstGeom prst="rect">
            <a:avLst/>
          </a:prstGeom>
          <a:noFill/>
          <a:ln w="9525">
            <a:noFill/>
            <a:miter lim="800000"/>
            <a:headEnd/>
            <a:tailEnd/>
          </a:ln>
        </p:spPr>
        <p:txBody>
          <a:bodyPr vert="horz" wrap="square" lIns="90699" tIns="45350" rIns="90699" bIns="45350" numCol="1" anchor="b" anchorCtr="0" compatLnSpc="1">
            <a:prstTxWarp prst="textNoShape">
              <a:avLst/>
            </a:prstTxWarp>
          </a:bodyPr>
          <a:lstStyle>
            <a:lvl1pPr algn="r" defTabSz="906463" eaLnBrk="0" hangingPunct="0">
              <a:defRPr sz="1200">
                <a:latin typeface="Times New Roman" pitchFamily="18" charset="0"/>
              </a:defRPr>
            </a:lvl1pPr>
          </a:lstStyle>
          <a:p>
            <a:fld id="{BC6B336D-43A4-41E7-BB55-E8D03297CFB6}" type="slidenum">
              <a:rPr lang="it-IT"/>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8" name="Rectangle 4"/>
          <p:cNvSpPr>
            <a:spLocks noChangeArrowheads="1" noTextEdit="1"/>
          </p:cNvSpPr>
          <p:nvPr>
            <p:ph type="sldImg" idx="2"/>
          </p:nvPr>
        </p:nvSpPr>
        <p:spPr bwMode="auto">
          <a:xfrm>
            <a:off x="712788" y="744538"/>
            <a:ext cx="5376862" cy="3722687"/>
          </a:xfrm>
          <a:prstGeom prst="rect">
            <a:avLst/>
          </a:prstGeom>
          <a:noFill/>
          <a:ln w="9525">
            <a:solidFill>
              <a:srgbClr val="000000"/>
            </a:solidFill>
            <a:miter lim="800000"/>
            <a:headEnd/>
            <a:tailEnd/>
          </a:ln>
          <a:effectLst/>
        </p:spPr>
      </p:sp>
      <p:sp>
        <p:nvSpPr>
          <p:cNvPr id="16405" name="Rectangle 21"/>
          <p:cNvSpPr>
            <a:spLocks noChangeArrowheads="1"/>
          </p:cNvSpPr>
          <p:nvPr/>
        </p:nvSpPr>
        <p:spPr bwMode="auto">
          <a:xfrm>
            <a:off x="685800" y="4802188"/>
            <a:ext cx="5564188" cy="4953000"/>
          </a:xfrm>
          <a:prstGeom prst="rect">
            <a:avLst/>
          </a:prstGeom>
          <a:noFill/>
          <a:ln w="9525">
            <a:noFill/>
            <a:miter lim="800000"/>
            <a:headEnd/>
            <a:tailEnd/>
          </a:ln>
          <a:effectLst/>
        </p:spPr>
        <p:txBody>
          <a:bodyPr wrap="none" anchor="ctr"/>
          <a:lstStyle/>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a:p>
            <a:pPr eaLnBrk="0" hangingPunct="0">
              <a:spcBef>
                <a:spcPct val="30000"/>
              </a:spcBef>
            </a:pPr>
            <a:endParaRPr lang="it-IT" sz="1200">
              <a:latin typeface="Times New Roman" pitchFamily="18" charset="0"/>
            </a:endParaRPr>
          </a:p>
          <a:p>
            <a:pPr eaLnBrk="0" hangingPunct="0">
              <a:spcBef>
                <a:spcPct val="30000"/>
              </a:spcBef>
            </a:pPr>
            <a:r>
              <a:rPr lang="it-IT" sz="1200">
                <a:latin typeface="Times New Roman" pitchFamily="18" charset="0"/>
              </a:rPr>
              <a:t>. . . . . . . . . . . . . . . . . . . . . . . . . . . . . . . . . . . . . . . . . . . . . . . . . . . . . . . . . . . . . . . . . . . . . . .</a:t>
            </a: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ChangeArrowheads="1" noTextEdit="1"/>
          </p:cNvSpPr>
          <p:nvPr>
            <p:ph type="sldImg"/>
          </p:nvPr>
        </p:nvSpPr>
        <p:spPr>
          <a:ln/>
        </p:spPr>
      </p:sp>
      <p:sp>
        <p:nvSpPr>
          <p:cNvPr id="411651" name="Rectangle 3"/>
          <p:cNvSpPr>
            <a:spLocks noGrp="1" noChangeArrowheads="1"/>
          </p:cNvSpPr>
          <p:nvPr>
            <p:ph type="body" idx="1"/>
          </p:nvPr>
        </p:nvSpPr>
        <p:spPr bwMode="auto">
          <a:xfrm>
            <a:off x="906463" y="4749800"/>
            <a:ext cx="4984750" cy="4438650"/>
          </a:xfrm>
          <a:prstGeom prst="rect">
            <a:avLst/>
          </a:prstGeom>
          <a:noFill/>
          <a:ln>
            <a:miter lim="800000"/>
            <a:headEnd/>
            <a:tailEnd/>
          </a:ln>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rgbClr val="EBFEFF"/>
        </a:solidFill>
        <a:effectLst/>
      </p:bgPr>
    </p:bg>
    <p:spTree>
      <p:nvGrpSpPr>
        <p:cNvPr id="1" name=""/>
        <p:cNvGrpSpPr/>
        <p:nvPr/>
      </p:nvGrpSpPr>
      <p:grpSpPr>
        <a:xfrm>
          <a:off x="0" y="0"/>
          <a:ext cx="0" cy="0"/>
          <a:chOff x="0" y="0"/>
          <a:chExt cx="0" cy="0"/>
        </a:xfrm>
      </p:grpSpPr>
      <p:sp>
        <p:nvSpPr>
          <p:cNvPr id="417803" name="Rectangle 11"/>
          <p:cNvSpPr>
            <a:spLocks noChangeArrowheads="1"/>
          </p:cNvSpPr>
          <p:nvPr userDrawn="1"/>
        </p:nvSpPr>
        <p:spPr bwMode="auto">
          <a:xfrm>
            <a:off x="0" y="2862263"/>
            <a:ext cx="9906000" cy="0"/>
          </a:xfrm>
          <a:prstGeom prst="rect">
            <a:avLst/>
          </a:prstGeom>
          <a:noFill/>
          <a:ln w="9525">
            <a:noFill/>
            <a:miter lim="800000"/>
            <a:headEnd/>
            <a:tailEnd/>
          </a:ln>
          <a:effectLst/>
        </p:spPr>
        <p:txBody>
          <a:bodyPr wrap="none" anchor="ctr">
            <a:spAutoFit/>
          </a:bodyPr>
          <a:lstStyle/>
          <a:p>
            <a:pPr eaLnBrk="0" hangingPunct="0"/>
            <a:endParaRPr kumimoji="1" lang="it-IT">
              <a:latin typeface="Arial" charset="0"/>
            </a:endParaRPr>
          </a:p>
        </p:txBody>
      </p:sp>
      <p:sp>
        <p:nvSpPr>
          <p:cNvPr id="417804" name="Rectangle 12"/>
          <p:cNvSpPr>
            <a:spLocks noChangeArrowheads="1"/>
          </p:cNvSpPr>
          <p:nvPr userDrawn="1"/>
        </p:nvSpPr>
        <p:spPr bwMode="auto">
          <a:xfrm>
            <a:off x="0" y="3424238"/>
            <a:ext cx="9906000" cy="0"/>
          </a:xfrm>
          <a:prstGeom prst="rect">
            <a:avLst/>
          </a:prstGeom>
          <a:noFill/>
          <a:ln w="9525">
            <a:noFill/>
            <a:miter lim="800000"/>
            <a:headEnd/>
            <a:tailEnd/>
          </a:ln>
          <a:effectLst/>
        </p:spPr>
        <p:txBody>
          <a:bodyPr wrap="none" anchor="ctr">
            <a:spAutoFit/>
          </a:bodyPr>
          <a:lstStyle/>
          <a:p>
            <a:pPr eaLnBrk="0" hangingPunct="0"/>
            <a:endParaRPr kumimoji="1" lang="it-IT">
              <a:latin typeface="Arial" charset="0"/>
            </a:endParaRPr>
          </a:p>
        </p:txBody>
      </p:sp>
      <p:sp>
        <p:nvSpPr>
          <p:cNvPr id="417805" name="Rectangle 13"/>
          <p:cNvSpPr>
            <a:spLocks noChangeArrowheads="1"/>
          </p:cNvSpPr>
          <p:nvPr userDrawn="1"/>
        </p:nvSpPr>
        <p:spPr bwMode="auto">
          <a:xfrm>
            <a:off x="0" y="3995738"/>
            <a:ext cx="9906000" cy="0"/>
          </a:xfrm>
          <a:prstGeom prst="rect">
            <a:avLst/>
          </a:prstGeom>
          <a:noFill/>
          <a:ln w="9525">
            <a:noFill/>
            <a:miter lim="800000"/>
            <a:headEnd/>
            <a:tailEnd/>
          </a:ln>
          <a:effectLst/>
        </p:spPr>
        <p:txBody>
          <a:bodyPr wrap="none" anchor="ctr">
            <a:spAutoFit/>
          </a:bodyPr>
          <a:lstStyle/>
          <a:p>
            <a:pPr eaLnBrk="0" hangingPunct="0"/>
            <a:endParaRPr kumimoji="1" lang="it-IT">
              <a:latin typeface="Arial" charset="0"/>
            </a:endParaRPr>
          </a:p>
        </p:txBody>
      </p:sp>
      <p:pic>
        <p:nvPicPr>
          <p:cNvPr id="417836" name="Picture 44" descr="box+spiga"/>
          <p:cNvPicPr>
            <a:picLocks noChangeAspect="1" noChangeArrowheads="1"/>
          </p:cNvPicPr>
          <p:nvPr userDrawn="1"/>
        </p:nvPicPr>
        <p:blipFill>
          <a:blip r:embed="rId2" cstate="print"/>
          <a:srcRect/>
          <a:stretch>
            <a:fillRect/>
          </a:stretch>
        </p:blipFill>
        <p:spPr bwMode="auto">
          <a:xfrm>
            <a:off x="0" y="0"/>
            <a:ext cx="9906000" cy="6858000"/>
          </a:xfrm>
          <a:prstGeom prst="rect">
            <a:avLst/>
          </a:prstGeom>
          <a:noFill/>
        </p:spPr>
      </p:pic>
      <p:pic>
        <p:nvPicPr>
          <p:cNvPr id="417839" name="Picture 47" descr="Logo ISPESL - celeste - con dipartimento"/>
          <p:cNvPicPr>
            <a:picLocks noChangeAspect="1" noChangeArrowheads="1"/>
          </p:cNvPicPr>
          <p:nvPr userDrawn="1"/>
        </p:nvPicPr>
        <p:blipFill>
          <a:blip r:embed="rId3" cstate="print"/>
          <a:srcRect/>
          <a:stretch>
            <a:fillRect/>
          </a:stretch>
        </p:blipFill>
        <p:spPr bwMode="auto">
          <a:xfrm>
            <a:off x="0" y="0"/>
            <a:ext cx="3513138" cy="2074863"/>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639050" y="41275"/>
            <a:ext cx="2209800" cy="641191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006475" y="41275"/>
            <a:ext cx="6480175" cy="641191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006475" y="41275"/>
            <a:ext cx="8842375" cy="579438"/>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1006475" y="836613"/>
            <a:ext cx="8770938" cy="5616575"/>
          </a:xfrm>
        </p:spPr>
        <p:txBody>
          <a:bodyPr/>
          <a:lstStyle/>
          <a:p>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638" y="4406900"/>
            <a:ext cx="84201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06475" y="836613"/>
            <a:ext cx="4308475" cy="5616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467350" y="836613"/>
            <a:ext cx="4310063" cy="5616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138"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513" y="4800600"/>
            <a:ext cx="59436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FEFF"/>
        </a:solidFill>
        <a:effectLst/>
      </p:bgPr>
    </p:bg>
    <p:spTree>
      <p:nvGrpSpPr>
        <p:cNvPr id="1" name=""/>
        <p:cNvGrpSpPr/>
        <p:nvPr/>
      </p:nvGrpSpPr>
      <p:grpSpPr>
        <a:xfrm>
          <a:off x="0" y="0"/>
          <a:ext cx="0" cy="0"/>
          <a:chOff x="0" y="0"/>
          <a:chExt cx="0" cy="0"/>
        </a:xfrm>
      </p:grpSpPr>
      <p:sp>
        <p:nvSpPr>
          <p:cNvPr id="416770" name="Freeform 2"/>
          <p:cNvSpPr>
            <a:spLocks/>
          </p:cNvSpPr>
          <p:nvPr/>
        </p:nvSpPr>
        <p:spPr bwMode="blackGray">
          <a:xfrm>
            <a:off x="0" y="0"/>
            <a:ext cx="9917113" cy="6862763"/>
          </a:xfrm>
          <a:custGeom>
            <a:avLst/>
            <a:gdLst/>
            <a:ahLst/>
            <a:cxnLst>
              <a:cxn ang="0">
                <a:pos x="0" y="4320"/>
              </a:cxn>
              <a:cxn ang="0">
                <a:pos x="0" y="2"/>
              </a:cxn>
              <a:cxn ang="0">
                <a:pos x="581" y="0"/>
              </a:cxn>
              <a:cxn ang="0">
                <a:pos x="576" y="4173"/>
              </a:cxn>
              <a:cxn ang="0">
                <a:pos x="6246" y="4176"/>
              </a:cxn>
              <a:cxn ang="0">
                <a:pos x="6246" y="4323"/>
              </a:cxn>
              <a:cxn ang="0">
                <a:pos x="0" y="4320"/>
              </a:cxn>
            </a:cxnLst>
            <a:rect l="0" t="0" r="r" b="b"/>
            <a:pathLst>
              <a:path w="6246" h="4323">
                <a:moveTo>
                  <a:pt x="0" y="4320"/>
                </a:moveTo>
                <a:lnTo>
                  <a:pt x="0" y="2"/>
                </a:lnTo>
                <a:lnTo>
                  <a:pt x="581" y="0"/>
                </a:lnTo>
                <a:lnTo>
                  <a:pt x="576" y="4173"/>
                </a:lnTo>
                <a:lnTo>
                  <a:pt x="6246" y="4176"/>
                </a:lnTo>
                <a:lnTo>
                  <a:pt x="6246" y="4323"/>
                </a:lnTo>
                <a:lnTo>
                  <a:pt x="0" y="4320"/>
                </a:lnTo>
                <a:close/>
              </a:path>
            </a:pathLst>
          </a:custGeom>
          <a:gradFill rotWithShape="1">
            <a:gsLst>
              <a:gs pos="0">
                <a:srgbClr val="DDDDDD"/>
              </a:gs>
              <a:gs pos="100000">
                <a:srgbClr val="FFCCCC"/>
              </a:gs>
            </a:gsLst>
            <a:lin ang="5400000" scaled="1"/>
          </a:gradFill>
          <a:ln w="9525" cap="flat" cmpd="sng">
            <a:noFill/>
            <a:prstDash val="solid"/>
            <a:miter lim="800000"/>
            <a:headEnd type="none" w="med" len="med"/>
            <a:tailEnd type="none" w="med" len="med"/>
          </a:ln>
          <a:effectLst/>
        </p:spPr>
        <p:txBody>
          <a:bodyPr wrap="none" anchor="ctr"/>
          <a:lstStyle/>
          <a:p>
            <a:endParaRPr lang="it-IT"/>
          </a:p>
        </p:txBody>
      </p:sp>
      <p:sp>
        <p:nvSpPr>
          <p:cNvPr id="416773" name="Rectangle 5"/>
          <p:cNvSpPr>
            <a:spLocks noChangeArrowheads="1"/>
          </p:cNvSpPr>
          <p:nvPr/>
        </p:nvSpPr>
        <p:spPr bwMode="auto">
          <a:xfrm>
            <a:off x="0" y="0"/>
            <a:ext cx="908050" cy="533400"/>
          </a:xfrm>
          <a:prstGeom prst="rect">
            <a:avLst/>
          </a:prstGeom>
          <a:noFill/>
          <a:ln w="9525">
            <a:noFill/>
            <a:miter lim="800000"/>
            <a:headEnd/>
            <a:tailEnd/>
          </a:ln>
          <a:effectLst/>
        </p:spPr>
        <p:txBody>
          <a:bodyPr lIns="18000" tIns="10800" rIns="18000" bIns="10800" anchor="ctr"/>
          <a:lstStyle/>
          <a:p>
            <a:pPr algn="ctr"/>
            <a:fld id="{8442E9CE-EDC6-4008-9609-FFF752436C27}" type="slidenum">
              <a:rPr lang="it-IT" sz="1800" b="1">
                <a:solidFill>
                  <a:srgbClr val="000066"/>
                </a:solidFill>
                <a:latin typeface="Arial" charset="0"/>
              </a:rPr>
              <a:pPr algn="ctr"/>
              <a:t>‹N›</a:t>
            </a:fld>
            <a:endParaRPr lang="it-IT" sz="1800" b="1">
              <a:solidFill>
                <a:srgbClr val="000066"/>
              </a:solidFill>
              <a:latin typeface="Arial" charset="0"/>
            </a:endParaRPr>
          </a:p>
        </p:txBody>
      </p:sp>
      <p:sp>
        <p:nvSpPr>
          <p:cNvPr id="416781" name="Line 13"/>
          <p:cNvSpPr>
            <a:spLocks noChangeShapeType="1"/>
          </p:cNvSpPr>
          <p:nvPr userDrawn="1"/>
        </p:nvSpPr>
        <p:spPr bwMode="auto">
          <a:xfrm>
            <a:off x="0" y="765175"/>
            <a:ext cx="9906000" cy="0"/>
          </a:xfrm>
          <a:prstGeom prst="line">
            <a:avLst/>
          </a:prstGeom>
          <a:noFill/>
          <a:ln w="38100">
            <a:solidFill>
              <a:srgbClr val="C1928D"/>
            </a:solidFill>
            <a:miter lim="800000"/>
            <a:headEnd/>
            <a:tailEnd/>
          </a:ln>
          <a:effectLst/>
        </p:spPr>
        <p:txBody>
          <a:bodyPr lIns="92075" tIns="46038" rIns="92075" bIns="46038">
            <a:spAutoFit/>
          </a:bodyPr>
          <a:lstStyle/>
          <a:p>
            <a:endParaRPr lang="it-IT"/>
          </a:p>
        </p:txBody>
      </p:sp>
      <p:sp>
        <p:nvSpPr>
          <p:cNvPr id="416782" name="Line 14"/>
          <p:cNvSpPr>
            <a:spLocks noChangeShapeType="1"/>
          </p:cNvSpPr>
          <p:nvPr userDrawn="1"/>
        </p:nvSpPr>
        <p:spPr bwMode="auto">
          <a:xfrm>
            <a:off x="-1588" y="15875"/>
            <a:ext cx="9906001" cy="0"/>
          </a:xfrm>
          <a:prstGeom prst="line">
            <a:avLst/>
          </a:prstGeom>
          <a:noFill/>
          <a:ln w="38100">
            <a:solidFill>
              <a:srgbClr val="C1928D"/>
            </a:solidFill>
            <a:miter lim="800000"/>
            <a:headEnd/>
            <a:tailEnd/>
          </a:ln>
          <a:effectLst/>
        </p:spPr>
        <p:txBody>
          <a:bodyPr lIns="92075" tIns="46038" rIns="92075" bIns="46038">
            <a:spAutoFit/>
          </a:bodyPr>
          <a:lstStyle/>
          <a:p>
            <a:endParaRPr lang="it-IT"/>
          </a:p>
        </p:txBody>
      </p:sp>
      <p:sp>
        <p:nvSpPr>
          <p:cNvPr id="416772" name="Rectangle 4"/>
          <p:cNvSpPr>
            <a:spLocks noGrp="1" noChangeArrowheads="1"/>
          </p:cNvSpPr>
          <p:nvPr>
            <p:ph type="body" idx="1"/>
          </p:nvPr>
        </p:nvSpPr>
        <p:spPr bwMode="auto">
          <a:xfrm>
            <a:off x="1006475" y="836613"/>
            <a:ext cx="8770938" cy="5616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16771" name="Rectangle 3"/>
          <p:cNvSpPr>
            <a:spLocks noGrp="1" noChangeArrowheads="1"/>
          </p:cNvSpPr>
          <p:nvPr>
            <p:ph type="title"/>
          </p:nvPr>
        </p:nvSpPr>
        <p:spPr bwMode="auto">
          <a:xfrm>
            <a:off x="1006475" y="41275"/>
            <a:ext cx="8842375" cy="579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it-IT" smtClean="0"/>
              <a:t>Fare clic per modificare lo stile del titolo</a:t>
            </a:r>
          </a:p>
        </p:txBody>
      </p:sp>
      <p:pic>
        <p:nvPicPr>
          <p:cNvPr id="416787" name="Picture 19" descr="Logo ISPESL - celeste - con dipartimento"/>
          <p:cNvPicPr>
            <a:picLocks noChangeAspect="1" noChangeArrowheads="1"/>
          </p:cNvPicPr>
          <p:nvPr userDrawn="1"/>
        </p:nvPicPr>
        <p:blipFill>
          <a:blip r:embed="rId14" cstate="print"/>
          <a:srcRect/>
          <a:stretch>
            <a:fillRect/>
          </a:stretch>
        </p:blipFill>
        <p:spPr bwMode="auto">
          <a:xfrm>
            <a:off x="8048625" y="5516563"/>
            <a:ext cx="1800225" cy="1063625"/>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Lucida Sans Unicode" pitchFamily="34" charset="0"/>
        </a:defRPr>
      </a:lvl2pPr>
      <a:lvl3pPr algn="l" rtl="0" fontAlgn="base">
        <a:spcBef>
          <a:spcPct val="0"/>
        </a:spcBef>
        <a:spcAft>
          <a:spcPct val="0"/>
        </a:spcAft>
        <a:defRPr sz="3200" b="1">
          <a:solidFill>
            <a:schemeClr val="tx2"/>
          </a:solidFill>
          <a:latin typeface="Lucida Sans Unicode" pitchFamily="34" charset="0"/>
        </a:defRPr>
      </a:lvl3pPr>
      <a:lvl4pPr algn="l" rtl="0" fontAlgn="base">
        <a:spcBef>
          <a:spcPct val="0"/>
        </a:spcBef>
        <a:spcAft>
          <a:spcPct val="0"/>
        </a:spcAft>
        <a:defRPr sz="3200" b="1">
          <a:solidFill>
            <a:schemeClr val="tx2"/>
          </a:solidFill>
          <a:latin typeface="Lucida Sans Unicode" pitchFamily="34" charset="0"/>
        </a:defRPr>
      </a:lvl4pPr>
      <a:lvl5pPr algn="l" rtl="0" fontAlgn="base">
        <a:spcBef>
          <a:spcPct val="0"/>
        </a:spcBef>
        <a:spcAft>
          <a:spcPct val="0"/>
        </a:spcAft>
        <a:defRPr sz="3200" b="1">
          <a:solidFill>
            <a:schemeClr val="tx2"/>
          </a:solidFill>
          <a:latin typeface="Lucida Sans Unicode" pitchFamily="34" charset="0"/>
        </a:defRPr>
      </a:lvl5pPr>
      <a:lvl6pPr marL="457200" algn="l" rtl="0" fontAlgn="base">
        <a:spcBef>
          <a:spcPct val="0"/>
        </a:spcBef>
        <a:spcAft>
          <a:spcPct val="0"/>
        </a:spcAft>
        <a:defRPr sz="3200" b="1">
          <a:solidFill>
            <a:schemeClr val="tx2"/>
          </a:solidFill>
          <a:latin typeface="Lucida Sans Unicode" pitchFamily="34" charset="0"/>
        </a:defRPr>
      </a:lvl6pPr>
      <a:lvl7pPr marL="914400" algn="l" rtl="0" fontAlgn="base">
        <a:spcBef>
          <a:spcPct val="0"/>
        </a:spcBef>
        <a:spcAft>
          <a:spcPct val="0"/>
        </a:spcAft>
        <a:defRPr sz="3200" b="1">
          <a:solidFill>
            <a:schemeClr val="tx2"/>
          </a:solidFill>
          <a:latin typeface="Lucida Sans Unicode" pitchFamily="34" charset="0"/>
        </a:defRPr>
      </a:lvl7pPr>
      <a:lvl8pPr marL="1371600" algn="l" rtl="0" fontAlgn="base">
        <a:spcBef>
          <a:spcPct val="0"/>
        </a:spcBef>
        <a:spcAft>
          <a:spcPct val="0"/>
        </a:spcAft>
        <a:defRPr sz="3200" b="1">
          <a:solidFill>
            <a:schemeClr val="tx2"/>
          </a:solidFill>
          <a:latin typeface="Lucida Sans Unicode" pitchFamily="34" charset="0"/>
        </a:defRPr>
      </a:lvl8pPr>
      <a:lvl9pPr marL="1828800" algn="l" rtl="0" fontAlgn="base">
        <a:spcBef>
          <a:spcPct val="0"/>
        </a:spcBef>
        <a:spcAft>
          <a:spcPct val="0"/>
        </a:spcAft>
        <a:defRPr sz="3200" b="1">
          <a:solidFill>
            <a:schemeClr val="tx2"/>
          </a:solidFill>
          <a:latin typeface="Lucida Sans Unicode" pitchFamily="34" charset="0"/>
        </a:defRPr>
      </a:lvl9pPr>
    </p:titleStyle>
    <p:bodyStyle>
      <a:lvl1pPr algn="l" rtl="0" fontAlgn="base">
        <a:lnSpc>
          <a:spcPct val="90000"/>
        </a:lnSpc>
        <a:spcBef>
          <a:spcPct val="30000"/>
        </a:spcBef>
        <a:spcAft>
          <a:spcPct val="0"/>
        </a:spcAft>
        <a:buClr>
          <a:srgbClr val="FF0000"/>
        </a:buClr>
        <a:buFont typeface="Wingdings" pitchFamily="2" charset="2"/>
        <a:defRPr sz="2400" b="1">
          <a:solidFill>
            <a:srgbClr val="00225E"/>
          </a:solidFill>
          <a:latin typeface="+mn-lt"/>
          <a:ea typeface="+mn-ea"/>
          <a:cs typeface="+mn-cs"/>
        </a:defRPr>
      </a:lvl1pPr>
      <a:lvl2pPr marL="577850" indent="-288925" algn="l" rtl="0" fontAlgn="base">
        <a:lnSpc>
          <a:spcPct val="90000"/>
        </a:lnSpc>
        <a:spcBef>
          <a:spcPct val="30000"/>
        </a:spcBef>
        <a:spcAft>
          <a:spcPct val="0"/>
        </a:spcAft>
        <a:buClr>
          <a:srgbClr val="F40000"/>
        </a:buClr>
        <a:buFont typeface="Wingdings" pitchFamily="2" charset="2"/>
        <a:buChar char="n"/>
        <a:defRPr sz="2400" b="1">
          <a:solidFill>
            <a:srgbClr val="00225E"/>
          </a:solidFill>
          <a:latin typeface="+mn-lt"/>
        </a:defRPr>
      </a:lvl2pPr>
      <a:lvl3pPr marL="1184275" indent="-228600" algn="l" rtl="0" fontAlgn="base">
        <a:lnSpc>
          <a:spcPct val="90000"/>
        </a:lnSpc>
        <a:spcBef>
          <a:spcPct val="30000"/>
        </a:spcBef>
        <a:spcAft>
          <a:spcPct val="0"/>
        </a:spcAft>
        <a:buClr>
          <a:srgbClr val="F40000"/>
        </a:buClr>
        <a:buSzPct val="90000"/>
        <a:buFont typeface="Wingdings" pitchFamily="2" charset="2"/>
        <a:buChar char="l"/>
        <a:defRPr sz="2400" b="1">
          <a:solidFill>
            <a:srgbClr val="00225E"/>
          </a:solidFill>
          <a:latin typeface="+mn-lt"/>
        </a:defRPr>
      </a:lvl3pPr>
      <a:lvl4pPr marL="1603375" indent="-228600" algn="l" rtl="0" fontAlgn="base">
        <a:lnSpc>
          <a:spcPct val="90000"/>
        </a:lnSpc>
        <a:spcBef>
          <a:spcPct val="30000"/>
        </a:spcBef>
        <a:spcAft>
          <a:spcPct val="0"/>
        </a:spcAft>
        <a:buClr>
          <a:srgbClr val="F40000"/>
        </a:buClr>
        <a:buSzPct val="90000"/>
        <a:buFont typeface="Wingdings" pitchFamily="2" charset="2"/>
        <a:buChar char="l"/>
        <a:defRPr sz="2400" b="1">
          <a:solidFill>
            <a:srgbClr val="00225E"/>
          </a:solidFill>
          <a:latin typeface="+mn-lt"/>
        </a:defRPr>
      </a:lvl4pPr>
      <a:lvl5pPr marL="2057400" indent="-228600" algn="l" rtl="0" fontAlgn="base">
        <a:lnSpc>
          <a:spcPct val="90000"/>
        </a:lnSpc>
        <a:spcBef>
          <a:spcPct val="30000"/>
        </a:spcBef>
        <a:spcAft>
          <a:spcPct val="0"/>
        </a:spcAft>
        <a:buClr>
          <a:srgbClr val="F40000"/>
        </a:buClr>
        <a:buSzPct val="90000"/>
        <a:buFont typeface="Wingdings" pitchFamily="2" charset="2"/>
        <a:buChar char="l"/>
        <a:defRPr sz="2400" b="1">
          <a:solidFill>
            <a:srgbClr val="00225E"/>
          </a:solidFill>
          <a:latin typeface="+mn-lt"/>
        </a:defRPr>
      </a:lvl5pPr>
      <a:lvl6pPr marL="2514600" indent="-228600" algn="l" rtl="0" fontAlgn="base">
        <a:lnSpc>
          <a:spcPct val="90000"/>
        </a:lnSpc>
        <a:spcBef>
          <a:spcPct val="30000"/>
        </a:spcBef>
        <a:spcAft>
          <a:spcPct val="0"/>
        </a:spcAft>
        <a:buClr>
          <a:srgbClr val="F40000"/>
        </a:buClr>
        <a:buSzPct val="90000"/>
        <a:buFont typeface="Wingdings" pitchFamily="2" charset="2"/>
        <a:buChar char="l"/>
        <a:defRPr sz="2400" b="1">
          <a:solidFill>
            <a:srgbClr val="00225E"/>
          </a:solidFill>
          <a:latin typeface="+mn-lt"/>
        </a:defRPr>
      </a:lvl6pPr>
      <a:lvl7pPr marL="2971800" indent="-228600" algn="l" rtl="0" fontAlgn="base">
        <a:lnSpc>
          <a:spcPct val="90000"/>
        </a:lnSpc>
        <a:spcBef>
          <a:spcPct val="30000"/>
        </a:spcBef>
        <a:spcAft>
          <a:spcPct val="0"/>
        </a:spcAft>
        <a:buClr>
          <a:srgbClr val="F40000"/>
        </a:buClr>
        <a:buSzPct val="90000"/>
        <a:buFont typeface="Wingdings" pitchFamily="2" charset="2"/>
        <a:buChar char="l"/>
        <a:defRPr sz="2400" b="1">
          <a:solidFill>
            <a:srgbClr val="00225E"/>
          </a:solidFill>
          <a:latin typeface="+mn-lt"/>
        </a:defRPr>
      </a:lvl7pPr>
      <a:lvl8pPr marL="3429000" indent="-228600" algn="l" rtl="0" fontAlgn="base">
        <a:lnSpc>
          <a:spcPct val="90000"/>
        </a:lnSpc>
        <a:spcBef>
          <a:spcPct val="30000"/>
        </a:spcBef>
        <a:spcAft>
          <a:spcPct val="0"/>
        </a:spcAft>
        <a:buClr>
          <a:srgbClr val="F40000"/>
        </a:buClr>
        <a:buSzPct val="90000"/>
        <a:buFont typeface="Wingdings" pitchFamily="2" charset="2"/>
        <a:buChar char="l"/>
        <a:defRPr sz="2400" b="1">
          <a:solidFill>
            <a:srgbClr val="00225E"/>
          </a:solidFill>
          <a:latin typeface="+mn-lt"/>
        </a:defRPr>
      </a:lvl8pPr>
      <a:lvl9pPr marL="3886200" indent="-228600" algn="l" rtl="0" fontAlgn="base">
        <a:lnSpc>
          <a:spcPct val="90000"/>
        </a:lnSpc>
        <a:spcBef>
          <a:spcPct val="30000"/>
        </a:spcBef>
        <a:spcAft>
          <a:spcPct val="0"/>
        </a:spcAft>
        <a:buClr>
          <a:srgbClr val="F40000"/>
        </a:buClr>
        <a:buSzPct val="90000"/>
        <a:buFont typeface="Wingdings" pitchFamily="2" charset="2"/>
        <a:buChar char="l"/>
        <a:defRPr sz="2400" b="1">
          <a:solidFill>
            <a:srgbClr val="00225E"/>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images.google.it/imgres?imgurl=www.agonet.it/paologuglielmetti/acqua.jpg&amp;imgrefurl=http://www.agonet.it/paologuglielmetti/natura.htm&amp;h=298&amp;w=400&amp;prev=/images%3Fq%3Dacqua%26start%3D40%26svnum%3D10%26hl%3Dit%26lr%3D%26ie%3DUTF-8%26oe%3DUTF-8%26sa%3DN" TargetMode="External"/><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images.google.it/imgres?imgurl=www.chezduclos.com/sito/imm/logoHOME.jpg&amp;imgrefurl=http://www.chezduclos.com/&amp;h=209&amp;w=300&amp;prev=/images%3Fq%3Dalimentari%26svnum%3D10%26hl%3Dit%26lr%3D%26ie%3DUTF-8%26oe%3DUTF-8" TargetMode="External"/><Relationship Id="rId1" Type="http://schemas.openxmlformats.org/officeDocument/2006/relationships/slideLayout" Target="../slideLayouts/slideLayout2.xml"/><Relationship Id="rId6" Type="http://schemas.openxmlformats.org/officeDocument/2006/relationships/hyperlink" Target="http://images.google.it/imgres?imgurl=www.comune.paderno-dugnano.mi.it/Uffici%2520Comunali/GestioneTerritorio/rifiuti2002/img/Medicinali.jpg&amp;imgrefurl=http://www.comune.paderno-dugnano.mi.it/Uffici%2520Comunali/GestioneTerritorio/rifiuti2002/farmaci.htm&amp;h=158&amp;w=190&amp;prev=/images%3Fq%3Drifiuti%26start%3D80%26svnum%3D10%26hl%3Dit%26lr%3D%26ie%3DUTF-8%26oe%3DUTF-8%26sa%3DN" TargetMode="External"/><Relationship Id="rId5" Type="http://schemas.openxmlformats.org/officeDocument/2006/relationships/image" Target="../media/image9.jpeg"/><Relationship Id="rId4" Type="http://schemas.openxmlformats.org/officeDocument/2006/relationships/hyperlink" Target="http://images.google.it/imgres?imgurl=www.itazanelli.it/provette.gif&amp;imgrefurl=http://www.itazanelli.it/servizi.htm&amp;h=144&amp;w=186&amp;prev=/images%3Fq%3DLaboratorio%2Banalisi%26start%3D60%26svnum%3D10%26hl%3Dit%26lr%3D%26ie%3DUTF-8%26oe%3DUTF-8%26sa%3DN" TargetMode="External"/><Relationship Id="rId9"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it/imgres?imgurl=http://www.elabform.it/Portals/0/Immagini/Obiettivo.jpg&amp;imgrefurl=http://www.elabform.it/&amp;h=760&amp;w=759&amp;sz=178&amp;hl=it&amp;start=30&amp;tbnid=F_Qoum5XV_cF7M:&amp;tbnh=142&amp;tbnw=142&amp;prev=/images%3Fq%3Dobiettivo%26start%3D20%26gbv%3D2%26ndsp%3D20%26svnum%3D10%26hl%3Dit%26sa%3D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google.it/imgres?imgurl=http://www.forumpa.it/archivio/1000/1600/1640/1642/misurazione.gif&amp;imgrefurl=http://www.forumpa.it/canali/veloci/strumenti/dossier.html%3Fid%3D1662&amp;h=151&amp;w=150&amp;sz=18&amp;hl=it&amp;start=2&amp;tbnid=8J2dTHBC_ZvjCM:&amp;tbnh=96&amp;tbnw=95&amp;prev=/images%3Fq%3Dmisurazione%26gbv%3D2%26svnum%3D10%26hl%3Di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it/imgres?imgurl=http://www.lnf.infn.it/formazione/logoformazione.gif&amp;imgrefurl=http://www.lnf.infn.it/formazione/&amp;h=372&amp;w=425&amp;sz=6&amp;hl=it&amp;start=1&amp;tbnid=R_givCjrw3-N0M:&amp;tbnh=110&amp;tbnw=126&amp;prev=/images%3Fq%3Dformazione%26gbv%3D2%26svnum%3D10%26hl%3Dit%26sa%3DG" TargetMode="Externa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hyperlink" Target="http://images.google.it/imgres?imgurl=http://www.area.pi.cnr.it/SICUR/SICURA/Disc.jpg&amp;imgrefurl=http://www.area.pi.cnr.it/SICUR/SICURA/626.htm&amp;h=149&amp;w=181&amp;sz=9&amp;hl=it&amp;start=3&amp;tbnid=5MZGDp1A56LbKM:&amp;tbnh=83&amp;tbnw=101&amp;prev=/images%3Fq%3Dsorveglianza%2Bsanitaria%26gbv%3D2%26svnum%3D10%26hl%3Dit"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it/imgres?imgurl=http://www.disabiliforum.com/prodotti/img/lavoratori.gif&amp;imgrefurl=http://www.disabili.com/content.asp%3FL%3D1%26SUBC%3D13057%26idmen%3D79&amp;h=158&amp;w=220&amp;sz=11&amp;hl=it&amp;start=4&amp;tbnid=LpRnqIAqbAqmHM:&amp;tbnh=77&amp;tbnw=107&amp;prev=/images%3Fq%3Dlavoratori%26gbv%3D2%26svnum%3D10%26hl%3Dit%26sa%3D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it/imgres?imgurl=http://www.disabiliforum.com/prodotti/img/lavoratori.gif&amp;imgrefurl=http://www.disabili.com/content.asp%3FL%3D1%26SUBC%3D13057%26idmen%3D79&amp;h=158&amp;w=220&amp;sz=11&amp;hl=it&amp;start=4&amp;tbnid=LpRnqIAqbAqmHM:&amp;tbnh=77&amp;tbnw=107&amp;prev=/images%3Fq%3Dlavoratori%26gbv%3D2%26svnum%3D10%26hl%3Dit%26sa%3DG"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images.google.it/imgres?imgurl=http://www.matitarob.it/pulizia%2520e%2520igiene.jpg&amp;imgrefurl=http://www.matitarob.it/page6.htm&amp;h=509&amp;w=607&amp;sz=28&amp;hl=it&amp;start=2&amp;tbnid=uykJ1PJSCwFIrM:&amp;tbnh=114&amp;tbnw=136&amp;prev=/images%3Fq%3Digiene%26gbv%3D2%26svnum%3D10%26hl%3Di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2.jpeg"/><Relationship Id="rId2" Type="http://schemas.openxmlformats.org/officeDocument/2006/relationships/hyperlink" Target="http://images.google.it/imgres?imgurl=http://www.mcwillows.it/images/sigaretta.jpg&amp;imgrefurl=http://www.mcwillows.it/&amp;h=220&amp;w=221&amp;sz=11&amp;hl=it&amp;start=70&amp;tbnid=BShLHLout2JAeM:&amp;tbnh=107&amp;tbnw=107&amp;prev=/images%3Fq%3Dsigaretta%26start%3D60%26gbv%3D2%26ndsp%3D20%26svnum%3D10%26hl%3Dit%26sa%3DN" TargetMode="External"/><Relationship Id="rId1" Type="http://schemas.openxmlformats.org/officeDocument/2006/relationships/slideLayout" Target="../slideLayouts/slideLayout2.xml"/><Relationship Id="rId6" Type="http://schemas.openxmlformats.org/officeDocument/2006/relationships/hyperlink" Target="http://images.google.it/imgres?imgurl=http://www.blogeko.info/media/lips012_m_01.jpg&amp;imgrefurl=http://www.blogeko.info/index.php/2005/10/22/cosmetici_salute_biologico&amp;h=146&amp;w=220&amp;sz=9&amp;hl=it&amp;start=12&amp;tbnid=fGoQjzHJQeMfzM:&amp;tbnh=71&amp;tbnw=107&amp;prev=/images%3Fq%3Dcosmetici%26gbv%3D2%26svnum%3D10%26hl%3Dit" TargetMode="External"/><Relationship Id="rId5" Type="http://schemas.openxmlformats.org/officeDocument/2006/relationships/image" Target="../media/image21.jpeg"/><Relationship Id="rId4" Type="http://schemas.openxmlformats.org/officeDocument/2006/relationships/hyperlink" Target="http://images.google.it/imgres?imgurl=http://www.drviscardo.it/images/cibo.gif&amp;imgrefurl=http://www.drviscardo.it/scuola_salernitana.htm&amp;h=333&amp;w=469&amp;sz=10&amp;hl=it&amp;start=1&amp;tbnid=7TDeyzHpSAtJGM:&amp;tbnh=91&amp;tbnw=128&amp;prev=/images%3Fq%3Dcibo%26gbv%3D2%26svnum%3D10%26hl%3Dit"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images.google.it/imgres?imgurl=http://www.stima.it/img/aria.jpg&amp;imgrefurl=http://www.stima.it/cosa-pneumatica.htm&amp;h=489&amp;w=350&amp;sz=17&amp;hl=it&amp;start=33&amp;tbnid=qApFpOlg8s31AM:&amp;tbnh=130&amp;tbnw=93&amp;prev=/images%3Fq%3Daria%26start%3D20%26gbv%3D2%26ndsp%3D20%26svnum%3D10%26hl%3Dit%26sa%3DN"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images.google.it/imgres?imgurl=http://www.retetelematica.org/siti/RETE/img/pulizie.jpg&amp;imgrefurl=http://www.retetelematica.org/siti/RETE/servizi_soc.cfm&amp;h=254&amp;w=208&amp;sz=27&amp;hl=it&amp;start=1&amp;tbnid=JH9vSQmPPPx9RM:&amp;tbnh=111&amp;tbnw=91&amp;prev=/images%3Fq%3Dpulizie%26gbv%3D2%26svnum%3D10%26hl%3Dit"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images.google.it/imgres?imgurl=http://www.ala.org/Images/ALOnline/computer%2520guy.jpg&amp;imgrefurl=http://ordinarylife.wordpress.com/tag/ordinaryweb/internet/i-blog-che-leggo/&amp;h=320&amp;w=314&amp;sz=40&amp;hl=it&amp;start=3&amp;tbnid=cDByGljB9_KuGM:&amp;tbnh=118&amp;tbnw=116&amp;prev=/images%3Fq%3Dcomputer%26gbv%3D2%26svnum%3D10%26hl%3Dit%26sa%3D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images.google.it/imgres?imgurl=http://www.iessebi.it/img/batteri.jpg&amp;imgrefurl=http://www.iessebi.it/defaultxhtml/isb_disinfezione/disinfezione_7/Microrganismi.html&amp;h=228&amp;w=190&amp;sz=9&amp;hl=it&amp;start=18&amp;tbnid=odvDPM2pwlNuHM:&amp;tbnh=108&amp;tbnw=90&amp;prev=/images%3Fq%3Dmicrorganismo%26gbv%3D2%26svnum%3D10%26hl%3Dit"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images.google.it/imgres?imgurl=http://www.docmedica.it/negozio/articoli/50975.jpg&amp;imgrefurl=http://www.docmedica.it/pagine/ita.php%3FSCREEN%3Darticolo_foto%26sid%3D2mGLxUDXrli5j70h%26item%3D472&amp;h=299&amp;w=342&amp;sz=62&amp;hl=it&amp;start=18&amp;tbnid=yKLoR8nBecGT5M:&amp;tbnh=105&amp;tbnw=120&amp;prev=/images%3Fq%3Dguanti%2Blattice%26gbv%3D2%26svnum%3D10%26hl%3Dit"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images.google.it/imgres?imgurl=http://www.farmaciadimuria.it/img/prod/865.jpg&amp;imgrefurl=http://www.farmaciadimuria.it/ecommerce_home_2c.asp%3Fsotcat%3DMedicazione%26cat%3DSALUTE%26id%3D35&amp;h=184&amp;w=184&amp;sz=4&amp;hl=it&amp;start=5&amp;tbnid=R1n8wX51xMUCKM:&amp;tbnh=102&amp;tbnw=102&amp;prev=/images%3Fq%3Ddisinfettante%26gbv%3D2%26svnum%3D10%26hl%3Dit%26sa%3DG"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images.google.it/imgres?imgurl=http://www.bollanti.it/mdb-database/dati/ita/news/news_ID35_F1.jpg&amp;imgrefurl=http://www.bollanti.it/news.php%3FIDnews%3D35%26PHPSESSID%3Da213991ef0fec80a4423117cbf4d...&amp;h=84&amp;w=100&amp;sz=9&amp;hl=it&amp;start=179&amp;tbnid=tD1qWqykSCE54M:&amp;tbnh=69&amp;tbnw=82&amp;prev=/images%3Fq%3Ddisinfettante%26start%3D160%26gbv%3D2%26ndsp%3D20%26svnum%3D10%26hl%3Dit%26sa%3DN"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images.google.it/imgres?imgurl=http://www.ultrasonic-cleaners.net/files/images/dec1.jpg&amp;imgrefurl=http://www.ultrasonic-cleaners.net/it/decontamination&amp;h=296&amp;w=350&amp;sz=20&amp;hl=it&amp;start=29&amp;tbnid=kulcRoCT_UGwfM:&amp;tbnh=101&amp;tbnw=120&amp;prev=/images%3Fq%3Dsterilizzazione%26start%3D20%26gbv%3D2%26ndsp%3D20%26svnum%3D10%26hl%3Dit%26sa%3D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images.google.it/imgres?imgurl=http://www.tecnolab.bs.it/Autoclave%2520760.jpg&amp;imgrefurl=http://www.tecnolab.bs.it/autoclavi.htm&amp;h=351&amp;w=259&amp;sz=15&amp;hl=it&amp;start=12&amp;tbnid=xG24IV_bNCcUsM:&amp;tbnh=120&amp;tbnw=89&amp;prev=/images%3Fq%3Dautoclave%26gbv%3D2%26svnum%3D10%26hl%3Dit"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4.jpeg"/><Relationship Id="rId7" Type="http://schemas.openxmlformats.org/officeDocument/2006/relationships/image" Target="../media/image36.jpeg"/><Relationship Id="rId2" Type="http://schemas.openxmlformats.org/officeDocument/2006/relationships/hyperlink" Target="http://images.google.it/imgres?imgurl=http://www.svap.com/Resources/nitrilebiga.gif&amp;imgrefurl=http://www.svap.com/guantiinnitrile.html&amp;h=252&amp;w=332&amp;sz=25&amp;hl=it&amp;start=12&amp;tbnid=VZATFZQK5qQ3KM:&amp;tbnh=90&amp;tbnw=119&amp;prev=/images%3Fq%3Dguanti%2Blattice%26gbv%3D2%26svnum%3D10%26hl%3Dit" TargetMode="External"/><Relationship Id="rId1" Type="http://schemas.openxmlformats.org/officeDocument/2006/relationships/slideLayout" Target="../slideLayouts/slideLayout7.xml"/><Relationship Id="rId6" Type="http://schemas.openxmlformats.org/officeDocument/2006/relationships/hyperlink" Target="http://images.google.it/imgres?imgurl=http://www.sicilmedical.it/medicali/bmz_cache/e/e75a8dbd1e50ae40b8812334c7536710.image.120x120.jpg&amp;imgrefurl=http://www.sicilmedical.it/medicali/index.php%3Fmain_page%3Dproduct_info%26products_id%3D38&amp;h=120&amp;w=120&amp;sz=2&amp;hl=it&amp;start=56&amp;tbnid=bzNKflkjMH9PEM:&amp;tbnh=88&amp;tbnw=88&amp;prev=/images%3Fq%3Dmascherine%26start%3D40%26gbv%3D2%26ndsp%3D20%26svnum%3D10%26hl%3Dit%26sa%3DN" TargetMode="External"/><Relationship Id="rId5" Type="http://schemas.openxmlformats.org/officeDocument/2006/relationships/image" Target="../media/image35.jpeg"/><Relationship Id="rId4" Type="http://schemas.openxmlformats.org/officeDocument/2006/relationships/hyperlink" Target="http://images.google.it/imgres?imgurl=http://lannaronca.it/Vesti%2520le%2520bambole/camice%2520dottore.gif&amp;imgrefurl=http://lannaronca.it/vesti%2520le%2520bambole%2520collage.htm&amp;h=256&amp;w=280&amp;sz=3&amp;hl=it&amp;start=2&amp;tbnid=JE48l_LMq0hCXM:&amp;tbnh=104&amp;tbnw=114&amp;prev=/images%3Fq%3Dcamice%26gbv%3D2%26svnum%3D10%26hl%3Dit"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37.jpeg"/><Relationship Id="rId7" Type="http://schemas.openxmlformats.org/officeDocument/2006/relationships/image" Target="../media/image39.jpeg"/><Relationship Id="rId2" Type="http://schemas.openxmlformats.org/officeDocument/2006/relationships/hyperlink" Target="http://images.google.it/imgres?imgurl=http://151.1.32.130/CaduteDallAlto/img/home_splah.gif&amp;imgrefurl=http://151.1.32.130/CaduteDallAlto/default.htm&amp;h=279&amp;w=272&amp;sz=12&amp;hl=it&amp;start=3&amp;tbnid=LOFMkelJP1q1YM:&amp;tbnh=114&amp;tbnw=111&amp;prev=/images%3Fq%3Dcadute%2Bdall%2527alto%26gbv%3D2%26svnum%3D10%26hl%3Dit" TargetMode="External"/><Relationship Id="rId1" Type="http://schemas.openxmlformats.org/officeDocument/2006/relationships/slideLayout" Target="../slideLayouts/slideLayout7.xml"/><Relationship Id="rId6" Type="http://schemas.openxmlformats.org/officeDocument/2006/relationships/hyperlink" Target="http://images.google.it/imgres?imgurl=http://safe.uniud.it/images/chimici/Tossico.gif&amp;imgrefurl=http://safe.uniud.it/look.asp%3FID%3D101&amp;h=206&amp;w=206&amp;sz=4&amp;hl=it&amp;start=13&amp;tbnid=i3qVKpO0pcMrJM:&amp;tbnh=105&amp;tbnw=105&amp;prev=/images%3Fq%3Dtossico%26gbv%3D2%26svnum%3D10%26hl%3Dit" TargetMode="External"/><Relationship Id="rId5" Type="http://schemas.openxmlformats.org/officeDocument/2006/relationships/image" Target="../media/image38.jpeg"/><Relationship Id="rId4" Type="http://schemas.openxmlformats.org/officeDocument/2006/relationships/hyperlink" Target="http://images.google.it/imgres?imgurl=http://www.lnl.infn.it/~safety/biol.gif&amp;imgrefurl=http://www.lnl.infn.it/~safety/626-A10.html&amp;h=190&amp;w=200&amp;sz=3&amp;hl=it&amp;start=9&amp;tbnid=xZGQSuMNAOy1OM:&amp;tbnh=99&amp;tbnw=104&amp;prev=/images%3Fq%3Drischio%2Bbiologico%26gbv%3D2%26svnum%3D10%26hl%3Dit"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it/imgres?imgurl=www.univ.trieste.it/morfol/LAB.ht14.jpg&amp;imgrefurl=http://www.univ.trieste.it/morfol/LAB.htm&amp;h=116&amp;w=205&amp;prev=/images%3Fq%3DColture%2Bcellulari%26svnum%3D10%26hl%3Dit%26lr%3D%26ie%3DUTF-8%26oe%3DUTF-8"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71" name="Rectangle 39"/>
          <p:cNvSpPr>
            <a:spLocks noChangeArrowheads="1"/>
          </p:cNvSpPr>
          <p:nvPr/>
        </p:nvSpPr>
        <p:spPr bwMode="auto">
          <a:xfrm>
            <a:off x="0" y="2862263"/>
            <a:ext cx="9906000" cy="0"/>
          </a:xfrm>
          <a:prstGeom prst="rect">
            <a:avLst/>
          </a:prstGeom>
          <a:noFill/>
          <a:ln w="9525">
            <a:noFill/>
            <a:miter lim="800000"/>
            <a:headEnd/>
            <a:tailEnd/>
          </a:ln>
          <a:effectLst/>
        </p:spPr>
        <p:txBody>
          <a:bodyPr wrap="none" anchor="ctr">
            <a:spAutoFit/>
          </a:bodyPr>
          <a:lstStyle/>
          <a:p>
            <a:pPr eaLnBrk="0" hangingPunct="0"/>
            <a:endParaRPr kumimoji="1" lang="it-IT">
              <a:latin typeface="Arial" charset="0"/>
            </a:endParaRPr>
          </a:p>
        </p:txBody>
      </p:sp>
      <p:sp>
        <p:nvSpPr>
          <p:cNvPr id="376872" name="Rectangle 40"/>
          <p:cNvSpPr>
            <a:spLocks noChangeArrowheads="1"/>
          </p:cNvSpPr>
          <p:nvPr/>
        </p:nvSpPr>
        <p:spPr bwMode="auto">
          <a:xfrm>
            <a:off x="0" y="3424238"/>
            <a:ext cx="9906000" cy="0"/>
          </a:xfrm>
          <a:prstGeom prst="rect">
            <a:avLst/>
          </a:prstGeom>
          <a:noFill/>
          <a:ln w="9525">
            <a:noFill/>
            <a:miter lim="800000"/>
            <a:headEnd/>
            <a:tailEnd/>
          </a:ln>
          <a:effectLst/>
        </p:spPr>
        <p:txBody>
          <a:bodyPr wrap="none" anchor="ctr">
            <a:spAutoFit/>
          </a:bodyPr>
          <a:lstStyle/>
          <a:p>
            <a:pPr eaLnBrk="0" hangingPunct="0"/>
            <a:endParaRPr kumimoji="1" lang="it-IT">
              <a:latin typeface="Arial" charset="0"/>
            </a:endParaRPr>
          </a:p>
        </p:txBody>
      </p:sp>
      <p:sp>
        <p:nvSpPr>
          <p:cNvPr id="376873" name="Rectangle 41"/>
          <p:cNvSpPr>
            <a:spLocks noChangeArrowheads="1"/>
          </p:cNvSpPr>
          <p:nvPr/>
        </p:nvSpPr>
        <p:spPr bwMode="auto">
          <a:xfrm>
            <a:off x="0" y="3995738"/>
            <a:ext cx="9906000" cy="0"/>
          </a:xfrm>
          <a:prstGeom prst="rect">
            <a:avLst/>
          </a:prstGeom>
          <a:noFill/>
          <a:ln w="9525">
            <a:noFill/>
            <a:miter lim="800000"/>
            <a:headEnd/>
            <a:tailEnd/>
          </a:ln>
          <a:effectLst/>
        </p:spPr>
        <p:txBody>
          <a:bodyPr wrap="none" anchor="ctr">
            <a:spAutoFit/>
          </a:bodyPr>
          <a:lstStyle/>
          <a:p>
            <a:pPr eaLnBrk="0" hangingPunct="0"/>
            <a:endParaRPr kumimoji="1" lang="it-IT">
              <a:latin typeface="Arial" charset="0"/>
            </a:endParaRPr>
          </a:p>
        </p:txBody>
      </p:sp>
      <p:sp>
        <p:nvSpPr>
          <p:cNvPr id="376876" name="Rectangle 44"/>
          <p:cNvSpPr>
            <a:spLocks noChangeArrowheads="1"/>
          </p:cNvSpPr>
          <p:nvPr/>
        </p:nvSpPr>
        <p:spPr bwMode="auto">
          <a:xfrm>
            <a:off x="2936875" y="4292600"/>
            <a:ext cx="4953000" cy="720725"/>
          </a:xfrm>
          <a:prstGeom prst="rect">
            <a:avLst/>
          </a:prstGeom>
          <a:noFill/>
          <a:ln w="9525">
            <a:noFill/>
            <a:miter lim="800000"/>
            <a:headEnd/>
            <a:tailEnd/>
          </a:ln>
          <a:effectLst/>
        </p:spPr>
        <p:txBody>
          <a:bodyPr/>
          <a:lstStyle/>
          <a:p>
            <a:pPr algn="ctr">
              <a:lnSpc>
                <a:spcPct val="90000"/>
              </a:lnSpc>
              <a:spcBef>
                <a:spcPct val="30000"/>
              </a:spcBef>
              <a:buClr>
                <a:srgbClr val="FF0000"/>
              </a:buClr>
              <a:buFont typeface="Wingdings" pitchFamily="2" charset="2"/>
              <a:buNone/>
            </a:pPr>
            <a:r>
              <a:rPr lang="it-IT" b="1">
                <a:solidFill>
                  <a:schemeClr val="folHlink"/>
                </a:solidFill>
                <a:effectLst>
                  <a:outerShdw blurRad="38100" dist="38100" dir="2700000" algn="tl">
                    <a:srgbClr val="000000"/>
                  </a:outerShdw>
                </a:effectLst>
              </a:rPr>
              <a:t>IL RISCHIO DA AGENTI BIOLOGICI</a:t>
            </a:r>
          </a:p>
        </p:txBody>
      </p:sp>
      <p:sp>
        <p:nvSpPr>
          <p:cNvPr id="376877" name="Rectangle 45"/>
          <p:cNvSpPr>
            <a:spLocks noChangeArrowheads="1"/>
          </p:cNvSpPr>
          <p:nvPr/>
        </p:nvSpPr>
        <p:spPr bwMode="auto">
          <a:xfrm>
            <a:off x="0" y="6237288"/>
            <a:ext cx="2879725" cy="669925"/>
          </a:xfrm>
          <a:prstGeom prst="rect">
            <a:avLst/>
          </a:prstGeom>
          <a:noFill/>
          <a:ln w="9525" algn="ctr">
            <a:noFill/>
            <a:miter lim="800000"/>
            <a:headEnd/>
            <a:tailEnd/>
          </a:ln>
          <a:effectLst/>
        </p:spPr>
        <p:txBody>
          <a:bodyPr wrap="none" lIns="92075" tIns="46038" rIns="92075" bIns="46038">
            <a:spAutoFit/>
          </a:bodyPr>
          <a:lstStyle/>
          <a:p>
            <a:pPr>
              <a:lnSpc>
                <a:spcPct val="90000"/>
              </a:lnSpc>
              <a:spcBef>
                <a:spcPct val="30000"/>
              </a:spcBef>
              <a:buClr>
                <a:srgbClr val="FF0000"/>
              </a:buClr>
              <a:buFont typeface="Wingdings" pitchFamily="2" charset="2"/>
              <a:buNone/>
            </a:pPr>
            <a:r>
              <a:rPr lang="it-IT" sz="1800" b="1">
                <a:solidFill>
                  <a:schemeClr val="folHlink"/>
                </a:solidFill>
                <a:effectLst>
                  <a:outerShdw blurRad="38100" dist="38100" dir="2700000" algn="tl">
                    <a:srgbClr val="000000"/>
                  </a:outerShdw>
                </a:effectLst>
              </a:rPr>
              <a:t>VANESSA MANNI</a:t>
            </a:r>
          </a:p>
          <a:p>
            <a:pPr>
              <a:lnSpc>
                <a:spcPct val="90000"/>
              </a:lnSpc>
              <a:spcBef>
                <a:spcPct val="30000"/>
              </a:spcBef>
              <a:buClr>
                <a:srgbClr val="FF0000"/>
              </a:buClr>
              <a:buFont typeface="Wingdings" pitchFamily="2" charset="2"/>
              <a:buNone/>
            </a:pPr>
            <a:r>
              <a:rPr lang="it-IT" sz="1800" b="1">
                <a:solidFill>
                  <a:schemeClr val="folHlink"/>
                </a:solidFill>
                <a:effectLst>
                  <a:outerShdw blurRad="38100" dist="38100" dir="2700000" algn="tl">
                    <a:srgbClr val="000000"/>
                  </a:outerShdw>
                </a:effectLst>
              </a:rPr>
              <a:t>vanessa.manni@ispesl.it</a:t>
            </a:r>
          </a:p>
        </p:txBody>
      </p:sp>
      <p:sp>
        <p:nvSpPr>
          <p:cNvPr id="376878" name="Rectangle 46"/>
          <p:cNvSpPr>
            <a:spLocks noChangeArrowheads="1"/>
          </p:cNvSpPr>
          <p:nvPr/>
        </p:nvSpPr>
        <p:spPr bwMode="auto">
          <a:xfrm>
            <a:off x="1136650" y="2708275"/>
            <a:ext cx="8280400" cy="1152525"/>
          </a:xfrm>
          <a:prstGeom prst="rect">
            <a:avLst/>
          </a:prstGeom>
          <a:noFill/>
          <a:ln w="9525">
            <a:noFill/>
            <a:miter lim="800000"/>
            <a:headEnd/>
            <a:tailEnd/>
          </a:ln>
          <a:effectLst/>
        </p:spPr>
        <p:txBody>
          <a:bodyPr/>
          <a:lstStyle/>
          <a:p>
            <a:pPr algn="ctr">
              <a:lnSpc>
                <a:spcPct val="110000"/>
              </a:lnSpc>
            </a:pPr>
            <a:r>
              <a:rPr lang="it-IT" sz="3200" b="1">
                <a:solidFill>
                  <a:srgbClr val="006600"/>
                </a:solidFill>
                <a:effectLst>
                  <a:outerShdw blurRad="38100" dist="38100" dir="2700000" algn="tl">
                    <a:srgbClr val="000000"/>
                  </a:outerShdw>
                </a:effectLst>
              </a:rPr>
              <a:t>CORSO DI FORMAZIONE</a:t>
            </a:r>
            <a:br>
              <a:rPr lang="it-IT" sz="3200" b="1">
                <a:solidFill>
                  <a:srgbClr val="006600"/>
                </a:solidFill>
                <a:effectLst>
                  <a:outerShdw blurRad="38100" dist="38100" dir="2700000" algn="tl">
                    <a:srgbClr val="000000"/>
                  </a:outerShdw>
                </a:effectLst>
              </a:rPr>
            </a:br>
            <a:r>
              <a:rPr lang="it-IT" sz="3200" b="1">
                <a:solidFill>
                  <a:srgbClr val="006600"/>
                </a:solidFill>
                <a:effectLst>
                  <a:outerShdw blurRad="38100" dist="38100" dir="2700000" algn="tl">
                    <a:srgbClr val="000000"/>
                  </a:outerShdw>
                </a:effectLst>
              </a:rPr>
              <a:t>PER RSPP – MOD B 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ChangeArrowheads="1"/>
          </p:cNvSpPr>
          <p:nvPr/>
        </p:nvSpPr>
        <p:spPr bwMode="auto">
          <a:xfrm>
            <a:off x="920750" y="2781300"/>
            <a:ext cx="8985250" cy="2879725"/>
          </a:xfrm>
          <a:prstGeom prst="rect">
            <a:avLst/>
          </a:prstGeom>
          <a:noFill/>
          <a:ln w="9525" cap="flat" cmpd="sng" algn="ctr">
            <a:noFill/>
            <a:prstDash val="solid"/>
            <a:miter lim="800000"/>
            <a:headEnd/>
            <a:tailEnd/>
          </a:ln>
          <a:effectLst/>
        </p:spPr>
        <p:txBody>
          <a:bodyPr/>
          <a:lstStyle/>
          <a:p>
            <a:pPr algn="ctr">
              <a:lnSpc>
                <a:spcPct val="150000"/>
              </a:lnSpc>
              <a:spcBef>
                <a:spcPct val="30000"/>
              </a:spcBef>
              <a:buClr>
                <a:srgbClr val="FF0000"/>
              </a:buClr>
              <a:buFont typeface="Wingdings" pitchFamily="2" charset="2"/>
              <a:buNone/>
            </a:pPr>
            <a:r>
              <a:rPr lang="it-IT" sz="2800" b="1">
                <a:solidFill>
                  <a:srgbClr val="CC3399"/>
                </a:solidFill>
                <a:latin typeface="Bookman Old Style" pitchFamily="18" charset="0"/>
                <a:cs typeface="Times New Roman" pitchFamily="18" charset="0"/>
              </a:rPr>
              <a:t>ZOONOSI</a:t>
            </a:r>
          </a:p>
          <a:p>
            <a:pPr>
              <a:lnSpc>
                <a:spcPct val="90000"/>
              </a:lnSpc>
              <a:spcBef>
                <a:spcPct val="30000"/>
              </a:spcBef>
              <a:buClr>
                <a:srgbClr val="FF0000"/>
              </a:buClr>
              <a:buFont typeface="Wingdings" pitchFamily="2" charset="2"/>
              <a:buNone/>
            </a:pPr>
            <a:r>
              <a:rPr lang="it-IT">
                <a:solidFill>
                  <a:srgbClr val="000066"/>
                </a:solidFill>
                <a:latin typeface="Bookman Old Style" pitchFamily="18" charset="0"/>
                <a:cs typeface="Times New Roman" pitchFamily="18" charset="0"/>
              </a:rPr>
              <a:t>Malattie che possono essere trasmesse dagli animali all’uomo. Vengono comprese in questo gruppo di malattie anche quelle che l’uomo acquisisce per esempio per via alimentare (per esempio Listeriosi o Salmonellosi) o che possono essere veicolate da animali da reddito (Tubercolosi o BSE).</a:t>
            </a:r>
          </a:p>
        </p:txBody>
      </p:sp>
      <p:sp>
        <p:nvSpPr>
          <p:cNvPr id="522243" name="Text Box 3"/>
          <p:cNvSpPr txBox="1">
            <a:spLocks noChangeArrowheads="1"/>
          </p:cNvSpPr>
          <p:nvPr/>
        </p:nvSpPr>
        <p:spPr bwMode="auto">
          <a:xfrm>
            <a:off x="935038" y="144463"/>
            <a:ext cx="9010650" cy="47625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FONTI DI INQUINAMENTO BIOLOGICO</a:t>
            </a:r>
          </a:p>
        </p:txBody>
      </p:sp>
      <p:sp>
        <p:nvSpPr>
          <p:cNvPr id="522244" name="Text Box 4"/>
          <p:cNvSpPr txBox="1">
            <a:spLocks noChangeArrowheads="1"/>
          </p:cNvSpPr>
          <p:nvPr/>
        </p:nvSpPr>
        <p:spPr bwMode="auto">
          <a:xfrm>
            <a:off x="1423988" y="1125538"/>
            <a:ext cx="7416800" cy="1150937"/>
          </a:xfrm>
          <a:prstGeom prst="rect">
            <a:avLst/>
          </a:prstGeom>
          <a:noFill/>
          <a:ln w="9525" algn="ctr">
            <a:noFill/>
            <a:miter lim="800000"/>
            <a:headEnd/>
            <a:tailEnd/>
          </a:ln>
          <a:effectLst/>
        </p:spPr>
        <p:txBody>
          <a:bodyPr/>
          <a:lstStyle/>
          <a:p>
            <a:pPr>
              <a:lnSpc>
                <a:spcPct val="90000"/>
              </a:lnSpc>
              <a:spcBef>
                <a:spcPct val="30000"/>
              </a:spcBef>
              <a:buClr>
                <a:srgbClr val="FF0000"/>
              </a:buClr>
              <a:buFont typeface="Wingdings" pitchFamily="2" charset="2"/>
              <a:buNone/>
            </a:pPr>
            <a:r>
              <a:rPr lang="it-IT">
                <a:solidFill>
                  <a:srgbClr val="000066"/>
                </a:solidFill>
                <a:latin typeface="Bookman Old Style" pitchFamily="18" charset="0"/>
                <a:cs typeface="Times New Roman" pitchFamily="18" charset="0"/>
              </a:rPr>
              <a:t>La modalità di contagio attraverso gli animali è di frequente riscontro nei settori lavorativi citati e prevede lo sviluppo di zoonosi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1006475" y="65088"/>
            <a:ext cx="8842375" cy="555625"/>
          </a:xfrm>
          <a:noFill/>
          <a:ln/>
        </p:spPr>
        <p:txBody>
          <a:bodyPr anchor="t"/>
          <a:lstStyle/>
          <a:p>
            <a:pPr algn="ctr"/>
            <a:r>
              <a:rPr lang="it-IT">
                <a:solidFill>
                  <a:srgbClr val="CC3399"/>
                </a:solidFill>
                <a:effectLst>
                  <a:outerShdw blurRad="38100" dist="38100" dir="2700000" algn="tl">
                    <a:srgbClr val="000000"/>
                  </a:outerShdw>
                </a:effectLst>
                <a:latin typeface="Bookman Old Style" pitchFamily="18" charset="0"/>
                <a:cs typeface="Times New Roman" pitchFamily="18" charset="0"/>
              </a:rPr>
              <a:t>ZOONOSI</a:t>
            </a:r>
          </a:p>
        </p:txBody>
      </p:sp>
      <p:sp>
        <p:nvSpPr>
          <p:cNvPr id="523267" name="Rectangle 3"/>
          <p:cNvSpPr>
            <a:spLocks noGrp="1" noChangeArrowheads="1"/>
          </p:cNvSpPr>
          <p:nvPr>
            <p:ph type="body" idx="1"/>
          </p:nvPr>
        </p:nvSpPr>
        <p:spPr>
          <a:noFill/>
          <a:ln/>
        </p:spPr>
        <p:txBody>
          <a:bodyPr/>
          <a:lstStyle/>
          <a:p>
            <a:pPr>
              <a:lnSpc>
                <a:spcPct val="100000"/>
              </a:lnSpc>
              <a:spcBef>
                <a:spcPct val="0"/>
              </a:spcBef>
            </a:pPr>
            <a:r>
              <a:rPr lang="it-IT" b="0">
                <a:solidFill>
                  <a:srgbClr val="000066"/>
                </a:solidFill>
                <a:latin typeface="Bookman Old Style" pitchFamily="18" charset="0"/>
                <a:cs typeface="Times New Roman" pitchFamily="18" charset="0"/>
              </a:rPr>
              <a:t>I microrganismi in grado di provocare zoonosi possono contagiare l’uomo per diverse vie:</a:t>
            </a:r>
          </a:p>
          <a:p>
            <a:pPr>
              <a:lnSpc>
                <a:spcPct val="100000"/>
              </a:lnSpc>
              <a:spcBef>
                <a:spcPct val="0"/>
              </a:spcBef>
            </a:pPr>
            <a:r>
              <a:rPr lang="it-IT" b="0">
                <a:solidFill>
                  <a:srgbClr val="000066"/>
                </a:solidFill>
                <a:latin typeface="Bookman Old Style" pitchFamily="18" charset="0"/>
                <a:cs typeface="Times New Roman" pitchFamily="18" charset="0"/>
              </a:rPr>
              <a:t>- morsi o graffi di animali infetti;</a:t>
            </a:r>
          </a:p>
          <a:p>
            <a:pPr>
              <a:lnSpc>
                <a:spcPct val="100000"/>
              </a:lnSpc>
              <a:spcBef>
                <a:spcPct val="0"/>
              </a:spcBef>
            </a:pPr>
            <a:r>
              <a:rPr lang="it-IT" b="0">
                <a:solidFill>
                  <a:srgbClr val="000066"/>
                </a:solidFill>
                <a:latin typeface="Bookman Old Style" pitchFamily="18" charset="0"/>
                <a:cs typeface="Times New Roman" pitchFamily="18" charset="0"/>
              </a:rPr>
              <a:t>-contatto con sangue e/o altri liquidi biologici (es. saliva, urine) di animali infetti;</a:t>
            </a:r>
          </a:p>
          <a:p>
            <a:pPr>
              <a:lnSpc>
                <a:spcPct val="100000"/>
              </a:lnSpc>
              <a:spcBef>
                <a:spcPct val="0"/>
              </a:spcBef>
            </a:pPr>
            <a:r>
              <a:rPr lang="it-IT" b="0">
                <a:solidFill>
                  <a:srgbClr val="000066"/>
                </a:solidFill>
                <a:latin typeface="Bookman Old Style" pitchFamily="18" charset="0"/>
                <a:cs typeface="Times New Roman" pitchFamily="18" charset="0"/>
              </a:rPr>
              <a:t>-puntura di insetti (zecche, pulci) che trasportano i microrganismi dall’animale infetto all’uomo;</a:t>
            </a:r>
          </a:p>
          <a:p>
            <a:pPr>
              <a:lnSpc>
                <a:spcPct val="100000"/>
              </a:lnSpc>
              <a:spcBef>
                <a:spcPct val="0"/>
              </a:spcBef>
            </a:pPr>
            <a:r>
              <a:rPr lang="it-IT" b="0">
                <a:solidFill>
                  <a:srgbClr val="000066"/>
                </a:solidFill>
                <a:latin typeface="Bookman Old Style" pitchFamily="18" charset="0"/>
                <a:cs typeface="Times New Roman" pitchFamily="18" charset="0"/>
              </a:rPr>
              <a:t>-ingestione di alimenti e bevande (latte, uova, carni) provenienti da animali infetti;</a:t>
            </a:r>
          </a:p>
          <a:p>
            <a:pPr>
              <a:lnSpc>
                <a:spcPct val="100000"/>
              </a:lnSpc>
              <a:spcBef>
                <a:spcPct val="0"/>
              </a:spcBef>
            </a:pPr>
            <a:r>
              <a:rPr lang="it-IT" b="0">
                <a:solidFill>
                  <a:srgbClr val="000066"/>
                </a:solidFill>
                <a:latin typeface="Bookman Old Style" pitchFamily="18" charset="0"/>
                <a:cs typeface="Times New Roman" pitchFamily="18" charset="0"/>
              </a:rPr>
              <a:t>-contatto con i liquami delle fosse biologiche e il letame degli animali infetti.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a:noFill/>
          <a:ln/>
        </p:spPr>
        <p:txBody>
          <a:bodyPr anchor="t"/>
          <a:lstStyle/>
          <a:p>
            <a:pPr algn="ctr"/>
            <a:r>
              <a:rPr lang="it-IT">
                <a:solidFill>
                  <a:srgbClr val="CC3399"/>
                </a:solidFill>
                <a:effectLst>
                  <a:outerShdw blurRad="38100" dist="38100" dir="2700000" algn="tl">
                    <a:srgbClr val="000000"/>
                  </a:outerShdw>
                </a:effectLst>
                <a:latin typeface="Bookman Old Style" pitchFamily="18" charset="0"/>
              </a:rPr>
              <a:t>VALUTAZIONE DEL RISCHIO (Art. 271)</a:t>
            </a:r>
          </a:p>
        </p:txBody>
      </p:sp>
      <p:sp>
        <p:nvSpPr>
          <p:cNvPr id="572419" name="Rectangle 3"/>
          <p:cNvSpPr>
            <a:spLocks noGrp="1" noChangeArrowheads="1"/>
          </p:cNvSpPr>
          <p:nvPr>
            <p:ph type="body" idx="1"/>
          </p:nvPr>
        </p:nvSpPr>
        <p:spPr>
          <a:xfrm>
            <a:off x="1073150" y="755650"/>
            <a:ext cx="8702675" cy="4111625"/>
          </a:xfrm>
          <a:noFill/>
          <a:ln/>
        </p:spPr>
        <p:txBody>
          <a:bodyPr>
            <a:spAutoFit/>
          </a:bodyPr>
          <a:lstStyle/>
          <a:p>
            <a:pPr>
              <a:lnSpc>
                <a:spcPct val="100000"/>
              </a:lnSpc>
              <a:spcBef>
                <a:spcPct val="0"/>
              </a:spcBef>
              <a:buClrTx/>
              <a:buFontTx/>
              <a:buNone/>
            </a:pPr>
            <a:r>
              <a:rPr lang="it-IT" sz="2200" b="0">
                <a:solidFill>
                  <a:srgbClr val="000066"/>
                </a:solidFill>
                <a:latin typeface="Bookman Old Style" pitchFamily="18" charset="0"/>
                <a:cs typeface="Times New Roman" pitchFamily="18" charset="0"/>
              </a:rPr>
              <a:t>Informazioni disponibili relative alle caratteristiche dell'agente biologico e delle modalità lavorative, ed in particolare: </a:t>
            </a:r>
          </a:p>
          <a:p>
            <a:pPr>
              <a:lnSpc>
                <a:spcPct val="100000"/>
              </a:lnSpc>
              <a:spcBef>
                <a:spcPct val="0"/>
              </a:spcBef>
              <a:buClr>
                <a:srgbClr val="FF33CC"/>
              </a:buClr>
              <a:buFont typeface="Wingdings" pitchFamily="2" charset="2"/>
              <a:buChar char="v"/>
            </a:pPr>
            <a:r>
              <a:rPr lang="it-IT" sz="2200" b="0">
                <a:solidFill>
                  <a:srgbClr val="000066"/>
                </a:solidFill>
                <a:latin typeface="Bookman Old Style" pitchFamily="18" charset="0"/>
                <a:cs typeface="Times New Roman" pitchFamily="18" charset="0"/>
              </a:rPr>
              <a:t>della classificazione degli agenti biologici  </a:t>
            </a:r>
          </a:p>
          <a:p>
            <a:pPr>
              <a:lnSpc>
                <a:spcPct val="100000"/>
              </a:lnSpc>
              <a:spcBef>
                <a:spcPct val="0"/>
              </a:spcBef>
              <a:buClr>
                <a:srgbClr val="FF33CC"/>
              </a:buClr>
              <a:buFont typeface="Wingdings" pitchFamily="2" charset="2"/>
              <a:buChar char="v"/>
            </a:pPr>
            <a:r>
              <a:rPr lang="it-IT" sz="2200" b="0">
                <a:solidFill>
                  <a:srgbClr val="000066"/>
                </a:solidFill>
                <a:latin typeface="Bookman Old Style" pitchFamily="18" charset="0"/>
                <a:cs typeface="Times New Roman" pitchFamily="18" charset="0"/>
              </a:rPr>
              <a:t>dell'informazione sulle malattie che possono essere contratte; </a:t>
            </a:r>
          </a:p>
          <a:p>
            <a:pPr>
              <a:lnSpc>
                <a:spcPct val="100000"/>
              </a:lnSpc>
              <a:spcBef>
                <a:spcPct val="0"/>
              </a:spcBef>
              <a:buClr>
                <a:srgbClr val="FF33CC"/>
              </a:buClr>
              <a:buFont typeface="Wingdings" pitchFamily="2" charset="2"/>
              <a:buChar char="v"/>
            </a:pPr>
            <a:r>
              <a:rPr lang="it-IT" sz="2200" b="0">
                <a:solidFill>
                  <a:srgbClr val="000066"/>
                </a:solidFill>
                <a:latin typeface="Bookman Old Style" pitchFamily="18" charset="0"/>
                <a:cs typeface="Times New Roman" pitchFamily="18" charset="0"/>
              </a:rPr>
              <a:t>dei potenziali effetti allergici e tossici; </a:t>
            </a:r>
          </a:p>
          <a:p>
            <a:pPr>
              <a:lnSpc>
                <a:spcPct val="100000"/>
              </a:lnSpc>
              <a:spcBef>
                <a:spcPct val="0"/>
              </a:spcBef>
              <a:buClr>
                <a:srgbClr val="FF33CC"/>
              </a:buClr>
              <a:buFont typeface="Wingdings" pitchFamily="2" charset="2"/>
              <a:buChar char="v"/>
            </a:pPr>
            <a:r>
              <a:rPr lang="it-IT" sz="2200" b="0">
                <a:solidFill>
                  <a:srgbClr val="000066"/>
                </a:solidFill>
                <a:latin typeface="Bookman Old Style" pitchFamily="18" charset="0"/>
                <a:cs typeface="Times New Roman" pitchFamily="18" charset="0"/>
              </a:rPr>
              <a:t>della conoscenza di una patologia della quale è affetto un lavoratore, in correlazione all'attività lavorativa svolta;</a:t>
            </a:r>
          </a:p>
          <a:p>
            <a:pPr>
              <a:lnSpc>
                <a:spcPct val="100000"/>
              </a:lnSpc>
              <a:spcBef>
                <a:spcPct val="0"/>
              </a:spcBef>
              <a:buClr>
                <a:srgbClr val="FF33CC"/>
              </a:buClr>
              <a:buFont typeface="Wingdings" pitchFamily="2" charset="2"/>
              <a:buChar char="v"/>
            </a:pPr>
            <a:r>
              <a:rPr lang="it-IT" sz="2200" b="0">
                <a:solidFill>
                  <a:srgbClr val="000066"/>
                </a:solidFill>
                <a:latin typeface="Bookman Old Style" pitchFamily="18" charset="0"/>
                <a:cs typeface="Times New Roman" pitchFamily="18" charset="0"/>
              </a:rPr>
              <a:t>delle eventuali ulteriori situazioni rese note dall'autorità sanitaria competente che possono influire sul rischio;</a:t>
            </a:r>
          </a:p>
          <a:p>
            <a:pPr>
              <a:lnSpc>
                <a:spcPct val="100000"/>
              </a:lnSpc>
              <a:spcBef>
                <a:spcPct val="0"/>
              </a:spcBef>
              <a:buClr>
                <a:srgbClr val="FF33CC"/>
              </a:buClr>
              <a:buFont typeface="Wingdings" pitchFamily="2" charset="2"/>
              <a:buChar char="v"/>
            </a:pPr>
            <a:r>
              <a:rPr lang="it-IT" sz="2200" b="0">
                <a:solidFill>
                  <a:srgbClr val="000066"/>
                </a:solidFill>
                <a:latin typeface="Bookman Old Style" pitchFamily="18" charset="0"/>
                <a:cs typeface="Times New Roman" pitchFamily="18" charset="0"/>
              </a:rPr>
              <a:t> del sinergismo dei diversi gruppi di agenti biologici utilizzati. </a:t>
            </a:r>
          </a:p>
        </p:txBody>
      </p:sp>
      <p:sp>
        <p:nvSpPr>
          <p:cNvPr id="572420" name="Rectangle 4"/>
          <p:cNvSpPr>
            <a:spLocks noChangeArrowheads="1"/>
          </p:cNvSpPr>
          <p:nvPr/>
        </p:nvSpPr>
        <p:spPr bwMode="auto">
          <a:xfrm>
            <a:off x="849313" y="5157788"/>
            <a:ext cx="8702675" cy="968375"/>
          </a:xfrm>
          <a:prstGeom prst="rect">
            <a:avLst/>
          </a:prstGeom>
          <a:noFill/>
          <a:ln w="9525" algn="ctr">
            <a:noFill/>
            <a:miter lim="800000"/>
            <a:headEnd/>
            <a:tailEnd/>
          </a:ln>
          <a:effectLst/>
        </p:spPr>
        <p:txBody>
          <a:bodyPr>
            <a:spAutoFit/>
          </a:bodyPr>
          <a:lstStyle/>
          <a:p>
            <a:pPr algn="ctr">
              <a:lnSpc>
                <a:spcPct val="120000"/>
              </a:lnSpc>
              <a:buClr>
                <a:srgbClr val="CC3399"/>
              </a:buClr>
            </a:pPr>
            <a:r>
              <a:rPr lang="it-IT" b="1">
                <a:solidFill>
                  <a:srgbClr val="FF99FF"/>
                </a:solidFill>
                <a:latin typeface="Bookman Old Style" pitchFamily="18" charset="0"/>
              </a:rPr>
              <a:t>Ripetuta ogni tre anni oppure in occasione di modifiche dell'attività lavorativa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72420"/>
                                        </p:tgtEl>
                                        <p:attrNameLst>
                                          <p:attrName>style.visibility</p:attrName>
                                        </p:attrNameLst>
                                      </p:cBhvr>
                                      <p:to>
                                        <p:strVal val="visible"/>
                                      </p:to>
                                    </p:set>
                                    <p:animEffect transition="in" filter="wipe(down)">
                                      <p:cBhvr>
                                        <p:cTn id="7" dur="580">
                                          <p:stCondLst>
                                            <p:cond delay="0"/>
                                          </p:stCondLst>
                                        </p:cTn>
                                        <p:tgtEl>
                                          <p:spTgt spid="572420"/>
                                        </p:tgtEl>
                                      </p:cBhvr>
                                    </p:animEffect>
                                    <p:anim calcmode="lin" valueType="num">
                                      <p:cBhvr>
                                        <p:cTn id="8" dur="1822" tmFilter="0,0; 0.14,0.36; 0.43,0.73; 0.71,0.91; 1.0,1.0">
                                          <p:stCondLst>
                                            <p:cond delay="0"/>
                                          </p:stCondLst>
                                        </p:cTn>
                                        <p:tgtEl>
                                          <p:spTgt spid="57242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7242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7242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7242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72420"/>
                                        </p:tgtEl>
                                        <p:attrNameLst>
                                          <p:attrName>ppt_y</p:attrName>
                                        </p:attrNameLst>
                                      </p:cBhvr>
                                      <p:tavLst>
                                        <p:tav tm="0" fmla="#ppt_y-sin(pi*$)/81">
                                          <p:val>
                                            <p:fltVal val="0"/>
                                          </p:val>
                                        </p:tav>
                                        <p:tav tm="100000">
                                          <p:val>
                                            <p:fltVal val="1"/>
                                          </p:val>
                                        </p:tav>
                                      </p:tavLst>
                                    </p:anim>
                                    <p:animScale>
                                      <p:cBhvr>
                                        <p:cTn id="13" dur="26">
                                          <p:stCondLst>
                                            <p:cond delay="650"/>
                                          </p:stCondLst>
                                        </p:cTn>
                                        <p:tgtEl>
                                          <p:spTgt spid="572420"/>
                                        </p:tgtEl>
                                      </p:cBhvr>
                                      <p:to x="100000" y="60000"/>
                                    </p:animScale>
                                    <p:animScale>
                                      <p:cBhvr>
                                        <p:cTn id="14" dur="166" decel="50000">
                                          <p:stCondLst>
                                            <p:cond delay="676"/>
                                          </p:stCondLst>
                                        </p:cTn>
                                        <p:tgtEl>
                                          <p:spTgt spid="572420"/>
                                        </p:tgtEl>
                                      </p:cBhvr>
                                      <p:to x="100000" y="100000"/>
                                    </p:animScale>
                                    <p:animScale>
                                      <p:cBhvr>
                                        <p:cTn id="15" dur="26">
                                          <p:stCondLst>
                                            <p:cond delay="1312"/>
                                          </p:stCondLst>
                                        </p:cTn>
                                        <p:tgtEl>
                                          <p:spTgt spid="572420"/>
                                        </p:tgtEl>
                                      </p:cBhvr>
                                      <p:to x="100000" y="80000"/>
                                    </p:animScale>
                                    <p:animScale>
                                      <p:cBhvr>
                                        <p:cTn id="16" dur="166" decel="50000">
                                          <p:stCondLst>
                                            <p:cond delay="1338"/>
                                          </p:stCondLst>
                                        </p:cTn>
                                        <p:tgtEl>
                                          <p:spTgt spid="572420"/>
                                        </p:tgtEl>
                                      </p:cBhvr>
                                      <p:to x="100000" y="100000"/>
                                    </p:animScale>
                                    <p:animScale>
                                      <p:cBhvr>
                                        <p:cTn id="17" dur="26">
                                          <p:stCondLst>
                                            <p:cond delay="1642"/>
                                          </p:stCondLst>
                                        </p:cTn>
                                        <p:tgtEl>
                                          <p:spTgt spid="572420"/>
                                        </p:tgtEl>
                                      </p:cBhvr>
                                      <p:to x="100000" y="90000"/>
                                    </p:animScale>
                                    <p:animScale>
                                      <p:cBhvr>
                                        <p:cTn id="18" dur="166" decel="50000">
                                          <p:stCondLst>
                                            <p:cond delay="1668"/>
                                          </p:stCondLst>
                                        </p:cTn>
                                        <p:tgtEl>
                                          <p:spTgt spid="572420"/>
                                        </p:tgtEl>
                                      </p:cBhvr>
                                      <p:to x="100000" y="100000"/>
                                    </p:animScale>
                                    <p:animScale>
                                      <p:cBhvr>
                                        <p:cTn id="19" dur="26">
                                          <p:stCondLst>
                                            <p:cond delay="1808"/>
                                          </p:stCondLst>
                                        </p:cTn>
                                        <p:tgtEl>
                                          <p:spTgt spid="572420"/>
                                        </p:tgtEl>
                                      </p:cBhvr>
                                      <p:to x="100000" y="95000"/>
                                    </p:animScale>
                                    <p:animScale>
                                      <p:cBhvr>
                                        <p:cTn id="20" dur="166" decel="50000">
                                          <p:stCondLst>
                                            <p:cond delay="1834"/>
                                          </p:stCondLst>
                                        </p:cTn>
                                        <p:tgtEl>
                                          <p:spTgt spid="5724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4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body" idx="1"/>
          </p:nvPr>
        </p:nvSpPr>
        <p:spPr>
          <a:xfrm>
            <a:off x="974725" y="990600"/>
            <a:ext cx="8659813" cy="3925888"/>
          </a:xfrm>
          <a:noFill/>
          <a:ln/>
        </p:spPr>
        <p:txBody>
          <a:bodyPr>
            <a:spAutoFit/>
          </a:bodyPr>
          <a:lstStyle/>
          <a:p>
            <a:pPr algn="ctr">
              <a:lnSpc>
                <a:spcPct val="100000"/>
              </a:lnSpc>
              <a:spcBef>
                <a:spcPct val="50000"/>
              </a:spcBef>
              <a:buClrTx/>
              <a:buFontTx/>
              <a:buNone/>
            </a:pPr>
            <a:r>
              <a:rPr lang="it-IT" b="0">
                <a:solidFill>
                  <a:srgbClr val="000066"/>
                </a:solidFill>
                <a:latin typeface="Bookman Old Style" pitchFamily="18" charset="0"/>
                <a:cs typeface="Times New Roman" pitchFamily="18" charset="0"/>
              </a:rPr>
              <a:t>Nelle attività, quali quelle riportate a titolo esemplificativo nell'allegato XLIV, che, pur non comportando la deliberata intenzione di operare con agenti biologici, possono implicare il rischio di esposizioni dei lavoratori agli stessi, il datore di lavoro può prescindere dall'applicazione delle disposizioni di cui agli articoli 273, 274, commi 1 e 2, 275, comma 3, e 279, qualora i risultati della valutazione dimostrano che l'attuazione di tali misure non è necessaria</a:t>
            </a:r>
            <a:endParaRPr lang="it-IT" b="0">
              <a:solidFill>
                <a:srgbClr val="5F5F5F"/>
              </a:solidFill>
              <a:latin typeface="Bookman Old Style" pitchFamily="18" charset="0"/>
              <a:cs typeface="Times New Roman" pitchFamily="18" charset="0"/>
            </a:endParaRPr>
          </a:p>
          <a:p>
            <a:pPr>
              <a:lnSpc>
                <a:spcPct val="100000"/>
              </a:lnSpc>
              <a:spcBef>
                <a:spcPct val="50000"/>
              </a:spcBef>
              <a:buClrTx/>
              <a:buFontTx/>
              <a:buNone/>
            </a:pPr>
            <a:endParaRPr lang="it-IT" b="0">
              <a:solidFill>
                <a:srgbClr val="5F5F5F"/>
              </a:solidFill>
              <a:latin typeface="Bookman Old Style" pitchFamily="18" charset="0"/>
              <a:cs typeface="Times New Roman" pitchFamily="18" charset="0"/>
            </a:endParaRPr>
          </a:p>
        </p:txBody>
      </p:sp>
      <p:sp>
        <p:nvSpPr>
          <p:cNvPr id="573443" name="Rectangle 3"/>
          <p:cNvSpPr>
            <a:spLocks noGrp="1" noChangeArrowheads="1"/>
          </p:cNvSpPr>
          <p:nvPr>
            <p:ph type="title"/>
          </p:nvPr>
        </p:nvSpPr>
        <p:spPr>
          <a:noFill/>
          <a:ln/>
        </p:spPr>
        <p:txBody>
          <a:bodyPr anchor="b"/>
          <a:lstStyle/>
          <a:p>
            <a:pPr algn="ctr"/>
            <a:r>
              <a:rPr lang="it-IT">
                <a:solidFill>
                  <a:srgbClr val="CC3399"/>
                </a:solidFill>
                <a:effectLst>
                  <a:outerShdw blurRad="38100" dist="38100" dir="2700000" algn="tl">
                    <a:srgbClr val="000000"/>
                  </a:outerShdw>
                </a:effectLst>
                <a:latin typeface="Bookman Old Style" pitchFamily="18" charset="0"/>
              </a:rPr>
              <a:t>VALUTAZIONE DEL RISCHIO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body" idx="1"/>
          </p:nvPr>
        </p:nvSpPr>
        <p:spPr>
          <a:xfrm>
            <a:off x="819150" y="765175"/>
            <a:ext cx="8701088" cy="427038"/>
          </a:xfrm>
          <a:noFill/>
          <a:ln/>
        </p:spPr>
        <p:txBody>
          <a:bodyPr>
            <a:spAutoFit/>
          </a:bodyPr>
          <a:lstStyle/>
          <a:p>
            <a:pPr>
              <a:lnSpc>
                <a:spcPct val="100000"/>
              </a:lnSpc>
              <a:spcBef>
                <a:spcPct val="50000"/>
              </a:spcBef>
              <a:buClrTx/>
              <a:buFontTx/>
              <a:buNone/>
            </a:pPr>
            <a:r>
              <a:rPr lang="it-IT" sz="2200" b="0">
                <a:solidFill>
                  <a:srgbClr val="000066"/>
                </a:solidFill>
                <a:latin typeface="Bookman Old Style" pitchFamily="18" charset="0"/>
                <a:cs typeface="Times New Roman" pitchFamily="18" charset="0"/>
              </a:rPr>
              <a:t>Art. 273: Misure Igieniche</a:t>
            </a:r>
          </a:p>
        </p:txBody>
      </p:sp>
      <p:sp>
        <p:nvSpPr>
          <p:cNvPr id="574467" name="Rectangle 3"/>
          <p:cNvSpPr>
            <a:spLocks noGrp="1" noChangeArrowheads="1"/>
          </p:cNvSpPr>
          <p:nvPr>
            <p:ph type="title"/>
          </p:nvPr>
        </p:nvSpPr>
        <p:spPr>
          <a:noFill/>
          <a:ln/>
        </p:spPr>
        <p:txBody>
          <a:bodyPr anchor="b"/>
          <a:lstStyle/>
          <a:p>
            <a:pPr algn="ctr"/>
            <a:r>
              <a:rPr lang="it-IT">
                <a:solidFill>
                  <a:srgbClr val="CC3399"/>
                </a:solidFill>
                <a:effectLst>
                  <a:outerShdw blurRad="38100" dist="38100" dir="2700000" algn="tl">
                    <a:srgbClr val="000000"/>
                  </a:outerShdw>
                </a:effectLst>
                <a:latin typeface="Bookman Old Style" pitchFamily="18" charset="0"/>
              </a:rPr>
              <a:t>VALUTAZIONE DEL RISCHIO</a:t>
            </a:r>
          </a:p>
        </p:txBody>
      </p:sp>
      <p:sp>
        <p:nvSpPr>
          <p:cNvPr id="574468" name="Text Box 4"/>
          <p:cNvSpPr txBox="1">
            <a:spLocks noChangeArrowheads="1"/>
          </p:cNvSpPr>
          <p:nvPr/>
        </p:nvSpPr>
        <p:spPr bwMode="auto">
          <a:xfrm>
            <a:off x="819150" y="3789363"/>
            <a:ext cx="8737600" cy="1404937"/>
          </a:xfrm>
          <a:prstGeom prst="rect">
            <a:avLst/>
          </a:prstGeom>
          <a:noFill/>
          <a:ln w="9525">
            <a:noFill/>
            <a:miter lim="800000"/>
            <a:headEnd/>
            <a:tailEnd/>
          </a:ln>
          <a:effectLst/>
        </p:spPr>
        <p:txBody>
          <a:bodyPr>
            <a:spAutoFit/>
          </a:bodyPr>
          <a:lstStyle/>
          <a:p>
            <a:r>
              <a:rPr lang="it-IT" sz="2200">
                <a:solidFill>
                  <a:srgbClr val="000066"/>
                </a:solidFill>
                <a:latin typeface="Bookman Old Style" pitchFamily="18" charset="0"/>
                <a:cs typeface="Times New Roman" pitchFamily="18" charset="0"/>
              </a:rPr>
              <a:t>Art. 275 Misure specifiche per i laboratori e gli stabulari c.3:</a:t>
            </a:r>
          </a:p>
          <a:p>
            <a:r>
              <a:rPr lang="it-IT" sz="1600">
                <a:solidFill>
                  <a:srgbClr val="000066"/>
                </a:solidFill>
                <a:latin typeface="Bookman Old Style" pitchFamily="18" charset="0"/>
                <a:cs typeface="Times New Roman" pitchFamily="18" charset="0"/>
              </a:rPr>
              <a:t>Nei laboratori comportanti l'uso di materiali con possibile contaminazione da agenti biologici patogeni per l'uomo e nei locali destinati ad animali da esperimento, possibili portatori di tali agenti, il datore di lavoro adotta misure corrispondenti almeno a quelle del secondo livello di contenimento.</a:t>
            </a:r>
          </a:p>
        </p:txBody>
      </p:sp>
      <p:sp>
        <p:nvSpPr>
          <p:cNvPr id="574469" name="Text Box 5"/>
          <p:cNvSpPr txBox="1">
            <a:spLocks noChangeArrowheads="1"/>
          </p:cNvSpPr>
          <p:nvPr/>
        </p:nvSpPr>
        <p:spPr bwMode="auto">
          <a:xfrm>
            <a:off x="819150" y="1196975"/>
            <a:ext cx="9009063" cy="2276475"/>
          </a:xfrm>
          <a:prstGeom prst="rect">
            <a:avLst/>
          </a:prstGeom>
          <a:noFill/>
          <a:ln w="9525">
            <a:noFill/>
            <a:miter lim="800000"/>
            <a:headEnd/>
            <a:tailEnd/>
          </a:ln>
          <a:effectLst/>
        </p:spPr>
        <p:txBody>
          <a:bodyPr>
            <a:spAutoFit/>
          </a:bodyPr>
          <a:lstStyle/>
          <a:p>
            <a:r>
              <a:rPr lang="it-IT" sz="2200">
                <a:solidFill>
                  <a:srgbClr val="000066"/>
                </a:solidFill>
                <a:latin typeface="Bookman Old Style" pitchFamily="18" charset="0"/>
                <a:cs typeface="Times New Roman" pitchFamily="18" charset="0"/>
              </a:rPr>
              <a:t>Art. 274 Misure specifiche per strutture sanitarie e veterinarie, c. 1 e 2: </a:t>
            </a:r>
          </a:p>
          <a:p>
            <a:pPr>
              <a:spcBef>
                <a:spcPct val="10000"/>
              </a:spcBef>
            </a:pPr>
            <a:r>
              <a:rPr lang="it-IT" sz="1600">
                <a:solidFill>
                  <a:srgbClr val="000066"/>
                </a:solidFill>
                <a:latin typeface="Bookman Old Style" pitchFamily="18" charset="0"/>
                <a:cs typeface="Times New Roman" pitchFamily="18" charset="0"/>
              </a:rPr>
              <a:t>1.Il DL, in sede di V.R., presta particolare attenzione alla possibile presenza di agenti biologici nell'organismo dei pazienti o degli animali e nei relativi campioni e residui e al rischio che tale presenza comporta in relazione al tipo di attività svolta.</a:t>
            </a:r>
          </a:p>
          <a:p>
            <a:pPr>
              <a:spcBef>
                <a:spcPct val="10000"/>
              </a:spcBef>
            </a:pPr>
            <a:r>
              <a:rPr lang="it-IT" sz="1600">
                <a:solidFill>
                  <a:srgbClr val="000066"/>
                </a:solidFill>
                <a:latin typeface="Bookman Old Style" pitchFamily="18" charset="0"/>
                <a:cs typeface="Times New Roman" pitchFamily="18" charset="0"/>
              </a:rPr>
              <a:t>2. Il DL definisce e provvede a che siano applicate procedure che consentono di manipolare, decontaminare ed eliminare senza rischi per l'operatore e per la comunità, i materiali ed i rifiuti contaminati.</a:t>
            </a:r>
            <a:endParaRPr lang="it-IT" sz="2000">
              <a:solidFill>
                <a:srgbClr val="000066"/>
              </a:solidFill>
              <a:latin typeface="Bookman Old Style" pitchFamily="18" charset="0"/>
            </a:endParaRPr>
          </a:p>
        </p:txBody>
      </p:sp>
      <p:sp>
        <p:nvSpPr>
          <p:cNvPr id="574470" name="Text Box 6"/>
          <p:cNvSpPr txBox="1">
            <a:spLocks noChangeArrowheads="1"/>
          </p:cNvSpPr>
          <p:nvPr/>
        </p:nvSpPr>
        <p:spPr bwMode="auto">
          <a:xfrm>
            <a:off x="935038" y="5762625"/>
            <a:ext cx="8699500" cy="427038"/>
          </a:xfrm>
          <a:prstGeom prst="rect">
            <a:avLst/>
          </a:prstGeom>
          <a:solidFill>
            <a:srgbClr val="FFFFE7"/>
          </a:solidFill>
          <a:ln w="9525">
            <a:noFill/>
            <a:miter lim="800000"/>
            <a:headEnd/>
            <a:tailEnd/>
          </a:ln>
          <a:effectLst/>
        </p:spPr>
        <p:txBody>
          <a:bodyPr>
            <a:spAutoFit/>
          </a:bodyPr>
          <a:lstStyle/>
          <a:p>
            <a:r>
              <a:rPr lang="it-IT" sz="2200">
                <a:solidFill>
                  <a:srgbClr val="000066"/>
                </a:solidFill>
                <a:latin typeface="Bookman Old Style" pitchFamily="18" charset="0"/>
                <a:cs typeface="Times New Roman" pitchFamily="18" charset="0"/>
              </a:rPr>
              <a:t>Art. 279: Sorveglianza Sanitaria: Prevenzione e controllo</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8562" name="Picture 2" descr="logoHOME">
            <a:hlinkClick r:id="rId2"/>
          </p:cNvPr>
          <p:cNvPicPr>
            <a:picLocks noChangeAspect="1" noChangeArrowheads="1"/>
          </p:cNvPicPr>
          <p:nvPr/>
        </p:nvPicPr>
        <p:blipFill>
          <a:blip r:embed="rId3" cstate="print">
            <a:lum bright="30000" contrast="-12000"/>
          </a:blip>
          <a:srcRect/>
          <a:stretch>
            <a:fillRect/>
          </a:stretch>
        </p:blipFill>
        <p:spPr bwMode="auto">
          <a:xfrm>
            <a:off x="1695450" y="906463"/>
            <a:ext cx="2393950" cy="1546225"/>
          </a:xfrm>
          <a:prstGeom prst="rect">
            <a:avLst/>
          </a:prstGeom>
          <a:noFill/>
          <a:ln w="9525">
            <a:noFill/>
            <a:miter lim="800000"/>
            <a:headEnd/>
            <a:tailEnd/>
          </a:ln>
        </p:spPr>
      </p:pic>
      <p:pic>
        <p:nvPicPr>
          <p:cNvPr id="578563" name="Picture 3" descr="provette">
            <a:hlinkClick r:id="rId4"/>
          </p:cNvPr>
          <p:cNvPicPr>
            <a:picLocks noChangeAspect="1" noChangeArrowheads="1"/>
          </p:cNvPicPr>
          <p:nvPr/>
        </p:nvPicPr>
        <p:blipFill>
          <a:blip r:embed="rId5" cstate="print">
            <a:lum bright="70000" contrast="-70000"/>
          </a:blip>
          <a:srcRect/>
          <a:stretch>
            <a:fillRect/>
          </a:stretch>
        </p:blipFill>
        <p:spPr bwMode="auto">
          <a:xfrm>
            <a:off x="4276725" y="2565400"/>
            <a:ext cx="2476500" cy="1377950"/>
          </a:xfrm>
          <a:prstGeom prst="rect">
            <a:avLst/>
          </a:prstGeom>
          <a:noFill/>
        </p:spPr>
      </p:pic>
      <p:pic>
        <p:nvPicPr>
          <p:cNvPr id="578564" name="Picture 4" descr="Medicinali">
            <a:hlinkClick r:id="rId6"/>
          </p:cNvPr>
          <p:cNvPicPr>
            <a:picLocks noChangeAspect="1" noChangeArrowheads="1"/>
          </p:cNvPicPr>
          <p:nvPr/>
        </p:nvPicPr>
        <p:blipFill>
          <a:blip r:embed="rId7" cstate="print">
            <a:lum bright="18000" contrast="-30000"/>
          </a:blip>
          <a:srcRect/>
          <a:stretch>
            <a:fillRect/>
          </a:stretch>
        </p:blipFill>
        <p:spPr bwMode="auto">
          <a:xfrm>
            <a:off x="5734050" y="4437063"/>
            <a:ext cx="1187450" cy="914400"/>
          </a:xfrm>
          <a:prstGeom prst="rect">
            <a:avLst/>
          </a:prstGeom>
          <a:noFill/>
        </p:spPr>
      </p:pic>
      <p:pic>
        <p:nvPicPr>
          <p:cNvPr id="578565" name="Picture 5" descr="acqua">
            <a:hlinkClick r:id="rId8"/>
          </p:cNvPr>
          <p:cNvPicPr>
            <a:picLocks noChangeAspect="1" noChangeArrowheads="1"/>
          </p:cNvPicPr>
          <p:nvPr/>
        </p:nvPicPr>
        <p:blipFill>
          <a:blip r:embed="rId9" cstate="print">
            <a:lum bright="18000" contrast="-44000"/>
          </a:blip>
          <a:srcRect/>
          <a:stretch>
            <a:fillRect/>
          </a:stretch>
        </p:blipFill>
        <p:spPr bwMode="auto">
          <a:xfrm>
            <a:off x="8169275" y="4941888"/>
            <a:ext cx="1320800" cy="911225"/>
          </a:xfrm>
          <a:prstGeom prst="rect">
            <a:avLst/>
          </a:prstGeom>
          <a:noFill/>
          <a:ln w="9525">
            <a:noFill/>
            <a:miter lim="800000"/>
            <a:headEnd/>
            <a:tailEnd/>
          </a:ln>
        </p:spPr>
      </p:pic>
      <p:sp>
        <p:nvSpPr>
          <p:cNvPr id="578567" name="Text Box 7"/>
          <p:cNvSpPr txBox="1">
            <a:spLocks noChangeArrowheads="1"/>
          </p:cNvSpPr>
          <p:nvPr/>
        </p:nvSpPr>
        <p:spPr bwMode="auto">
          <a:xfrm>
            <a:off x="992188" y="2844800"/>
            <a:ext cx="8913812" cy="1735138"/>
          </a:xfrm>
          <a:prstGeom prst="rect">
            <a:avLst/>
          </a:prstGeom>
          <a:noFill/>
          <a:ln w="9525" algn="ctr">
            <a:noFill/>
            <a:miter lim="800000"/>
            <a:headEnd/>
            <a:tailEnd/>
          </a:ln>
          <a:effectLst/>
        </p:spPr>
        <p:txBody>
          <a:bodyPr/>
          <a:lstStyle/>
          <a:p>
            <a:pPr marL="193675" indent="-193675" algn="just">
              <a:lnSpc>
                <a:spcPct val="150000"/>
              </a:lnSpc>
              <a:buClr>
                <a:srgbClr val="FF99CC"/>
              </a:buClr>
              <a:buFont typeface="Wingdings" pitchFamily="2" charset="2"/>
              <a:buChar char="§"/>
            </a:pPr>
            <a:r>
              <a:rPr lang="it-IT">
                <a:solidFill>
                  <a:srgbClr val="000066"/>
                </a:solidFill>
                <a:latin typeface="Bookman Old Style" pitchFamily="18" charset="0"/>
                <a:cs typeface="Times New Roman" pitchFamily="18" charset="0"/>
              </a:rPr>
              <a:t>Servizi sanitari (compresi isolamento e post-mortem)</a:t>
            </a:r>
          </a:p>
          <a:p>
            <a:pPr marL="193675" indent="-193675" algn="just">
              <a:lnSpc>
                <a:spcPct val="150000"/>
              </a:lnSpc>
              <a:buClr>
                <a:srgbClr val="FF99CC"/>
              </a:buClr>
              <a:buFont typeface="Wingdings" pitchFamily="2" charset="2"/>
              <a:buChar char="§"/>
            </a:pPr>
            <a:r>
              <a:rPr lang="it-IT">
                <a:solidFill>
                  <a:srgbClr val="000066"/>
                </a:solidFill>
                <a:latin typeface="Bookman Old Style" pitchFamily="18" charset="0"/>
                <a:cs typeface="Times New Roman" pitchFamily="18" charset="0"/>
              </a:rPr>
              <a:t> Laboratori clinici, veterinari e diagnostici (esclusi i laboratori di microbiologia) </a:t>
            </a:r>
          </a:p>
        </p:txBody>
      </p:sp>
      <p:sp>
        <p:nvSpPr>
          <p:cNvPr id="578568" name="Text Box 8"/>
          <p:cNvSpPr txBox="1">
            <a:spLocks noChangeArrowheads="1"/>
          </p:cNvSpPr>
          <p:nvPr/>
        </p:nvSpPr>
        <p:spPr bwMode="auto">
          <a:xfrm>
            <a:off x="992188" y="4573588"/>
            <a:ext cx="8913812" cy="1735137"/>
          </a:xfrm>
          <a:prstGeom prst="rect">
            <a:avLst/>
          </a:prstGeom>
          <a:noFill/>
          <a:ln w="9525" algn="ctr">
            <a:noFill/>
            <a:miter lim="800000"/>
            <a:headEnd/>
            <a:tailEnd/>
          </a:ln>
          <a:effectLst/>
        </p:spPr>
        <p:txBody>
          <a:bodyPr/>
          <a:lstStyle/>
          <a:p>
            <a:pPr marL="193675" indent="-193675" algn="just">
              <a:lnSpc>
                <a:spcPct val="150000"/>
              </a:lnSpc>
              <a:buClr>
                <a:srgbClr val="FF99CC"/>
              </a:buClr>
              <a:buFont typeface="Wingdings" pitchFamily="2" charset="2"/>
              <a:buChar char="§"/>
            </a:pPr>
            <a:r>
              <a:rPr lang="it-IT">
                <a:solidFill>
                  <a:srgbClr val="000066"/>
                </a:solidFill>
                <a:latin typeface="Bookman Old Style" pitchFamily="18" charset="0"/>
                <a:cs typeface="Times New Roman" pitchFamily="18" charset="0"/>
              </a:rPr>
              <a:t>Impianti di smaltimento di rifiuti e raccolta di rifiuti speciali potenzialmente infetti</a:t>
            </a:r>
          </a:p>
          <a:p>
            <a:pPr marL="193675" indent="-193675" algn="just">
              <a:lnSpc>
                <a:spcPct val="150000"/>
              </a:lnSpc>
              <a:buClr>
                <a:srgbClr val="FF99CC"/>
              </a:buClr>
              <a:buFont typeface="Wingdings" pitchFamily="2" charset="2"/>
              <a:buChar char="§"/>
            </a:pPr>
            <a:r>
              <a:rPr lang="it-IT">
                <a:solidFill>
                  <a:srgbClr val="000066"/>
                </a:solidFill>
                <a:latin typeface="Bookman Old Style" pitchFamily="18" charset="0"/>
                <a:cs typeface="Times New Roman" pitchFamily="18" charset="0"/>
              </a:rPr>
              <a:t> Impianti di depurazione delle acque reflue</a:t>
            </a:r>
          </a:p>
        </p:txBody>
      </p:sp>
      <p:sp>
        <p:nvSpPr>
          <p:cNvPr id="578569" name="Rectangle 9"/>
          <p:cNvSpPr>
            <a:spLocks noChangeArrowheads="1"/>
          </p:cNvSpPr>
          <p:nvPr/>
        </p:nvSpPr>
        <p:spPr bwMode="auto">
          <a:xfrm>
            <a:off x="992188" y="1262063"/>
            <a:ext cx="8913812" cy="1519237"/>
          </a:xfrm>
          <a:prstGeom prst="rect">
            <a:avLst/>
          </a:prstGeom>
          <a:noFill/>
          <a:ln w="9525">
            <a:noFill/>
            <a:miter lim="800000"/>
            <a:headEnd/>
            <a:tailEnd/>
          </a:ln>
        </p:spPr>
        <p:txBody>
          <a:bodyPr/>
          <a:lstStyle/>
          <a:p>
            <a:pPr marL="193675" indent="-193675" algn="just">
              <a:lnSpc>
                <a:spcPct val="90000"/>
              </a:lnSpc>
              <a:spcBef>
                <a:spcPct val="30000"/>
              </a:spcBef>
              <a:buClr>
                <a:srgbClr val="FF99CC"/>
              </a:buClr>
              <a:buFont typeface="Wingdings" pitchFamily="2" charset="2"/>
              <a:buChar char="§"/>
            </a:pPr>
            <a:r>
              <a:rPr lang="it-IT">
                <a:solidFill>
                  <a:srgbClr val="000066"/>
                </a:solidFill>
                <a:latin typeface="Bookman Old Style" pitchFamily="18" charset="0"/>
                <a:cs typeface="Times New Roman" pitchFamily="18" charset="0"/>
              </a:rPr>
              <a:t>Industrie alimentari</a:t>
            </a:r>
          </a:p>
          <a:p>
            <a:pPr marL="193675" indent="-193675" algn="just">
              <a:lnSpc>
                <a:spcPct val="150000"/>
              </a:lnSpc>
              <a:buClr>
                <a:srgbClr val="FF99CC"/>
              </a:buClr>
              <a:buFont typeface="Wingdings" pitchFamily="2" charset="2"/>
              <a:buChar char="§"/>
            </a:pPr>
            <a:r>
              <a:rPr lang="it-IT">
                <a:solidFill>
                  <a:srgbClr val="000066"/>
                </a:solidFill>
                <a:latin typeface="Bookman Old Style" pitchFamily="18" charset="0"/>
                <a:cs typeface="Times New Roman" pitchFamily="18" charset="0"/>
              </a:rPr>
              <a:t>Agricoltura</a:t>
            </a:r>
            <a:r>
              <a:rPr lang="it-IT">
                <a:solidFill>
                  <a:srgbClr val="000066"/>
                </a:solidFill>
                <a:latin typeface="Bookman Old Style" pitchFamily="18" charset="0"/>
                <a:cs typeface="Times New Roman" pitchFamily="18" charset="0"/>
                <a:hlinkClick r:id="rId2"/>
              </a:rPr>
              <a:t> </a:t>
            </a:r>
            <a:endParaRPr lang="it-IT">
              <a:solidFill>
                <a:srgbClr val="000066"/>
              </a:solidFill>
              <a:latin typeface="Bookman Old Style" pitchFamily="18" charset="0"/>
              <a:cs typeface="Times New Roman" pitchFamily="18" charset="0"/>
            </a:endParaRPr>
          </a:p>
          <a:p>
            <a:pPr marL="193675" indent="-193675" algn="just">
              <a:lnSpc>
                <a:spcPct val="150000"/>
              </a:lnSpc>
              <a:buClr>
                <a:srgbClr val="FF99CC"/>
              </a:buClr>
              <a:buFont typeface="Wingdings" pitchFamily="2" charset="2"/>
              <a:buChar char="§"/>
            </a:pPr>
            <a:r>
              <a:rPr lang="it-IT">
                <a:solidFill>
                  <a:srgbClr val="000066"/>
                </a:solidFill>
                <a:latin typeface="Bookman Old Style" pitchFamily="18" charset="0"/>
                <a:cs typeface="Times New Roman" pitchFamily="18" charset="0"/>
              </a:rPr>
              <a:t>Contatto con animali e/o con prodotti di origine animale</a:t>
            </a:r>
          </a:p>
        </p:txBody>
      </p:sp>
      <p:sp>
        <p:nvSpPr>
          <p:cNvPr id="578570" name="Rectangle 10"/>
          <p:cNvSpPr>
            <a:spLocks noChangeArrowheads="1"/>
          </p:cNvSpPr>
          <p:nvPr>
            <p:ph type="title"/>
          </p:nvPr>
        </p:nvSpPr>
        <p:spPr>
          <a:xfrm>
            <a:off x="981075" y="-26988"/>
            <a:ext cx="8924925" cy="801688"/>
          </a:xfrm>
          <a:noFill/>
          <a:ln/>
        </p:spPr>
        <p:txBody>
          <a:bodyPr anchor="t"/>
          <a:lstStyle/>
          <a:p>
            <a:pPr algn="ctr"/>
            <a:r>
              <a:rPr lang="it-IT" sz="2800">
                <a:solidFill>
                  <a:srgbClr val="CC3399"/>
                </a:solidFill>
                <a:effectLst>
                  <a:outerShdw blurRad="38100" dist="38100" dir="2700000" algn="tl">
                    <a:srgbClr val="000000"/>
                  </a:outerShdw>
                </a:effectLst>
                <a:latin typeface="Bookman Old Style" pitchFamily="18" charset="0"/>
              </a:rPr>
              <a:t>ATTIVITÀ CHE POTENZIALMENTE ESPONGONO AD AGENTI BIOLOGICI (ALL XLIV)</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Text Box 2"/>
          <p:cNvSpPr txBox="1">
            <a:spLocks noChangeArrowheads="1"/>
          </p:cNvSpPr>
          <p:nvPr/>
        </p:nvSpPr>
        <p:spPr bwMode="auto">
          <a:xfrm>
            <a:off x="0" y="0"/>
            <a:ext cx="9906000" cy="5334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rPr>
              <a:t>SCOPI VALUTAZIONE DEL RISCHIO</a:t>
            </a:r>
          </a:p>
        </p:txBody>
      </p:sp>
      <p:sp>
        <p:nvSpPr>
          <p:cNvPr id="580611" name="Text Box 3"/>
          <p:cNvSpPr txBox="1">
            <a:spLocks noChangeArrowheads="1"/>
          </p:cNvSpPr>
          <p:nvPr/>
        </p:nvSpPr>
        <p:spPr bwMode="auto">
          <a:xfrm>
            <a:off x="974725" y="1066800"/>
            <a:ext cx="8580438" cy="968375"/>
          </a:xfrm>
          <a:prstGeom prst="rect">
            <a:avLst/>
          </a:prstGeom>
          <a:noFill/>
          <a:ln w="9525" algn="ctr">
            <a:noFill/>
            <a:miter lim="800000"/>
            <a:headEnd/>
            <a:tailEnd/>
          </a:ln>
          <a:effectLst/>
        </p:spPr>
        <p:txBody>
          <a:bodyPr>
            <a:spAutoFit/>
          </a:bodyPr>
          <a:lstStyle/>
          <a:p>
            <a:pPr>
              <a:lnSpc>
                <a:spcPct val="120000"/>
              </a:lnSpc>
              <a:buClr>
                <a:srgbClr val="CC3399"/>
              </a:buClr>
              <a:buFontTx/>
              <a:buChar char="•"/>
            </a:pPr>
            <a:r>
              <a:rPr lang="it-IT">
                <a:solidFill>
                  <a:srgbClr val="000066"/>
                </a:solidFill>
                <a:latin typeface="Bookman Old Style" pitchFamily="18" charset="0"/>
              </a:rPr>
              <a:t>Individuare per ogni reparto e per ogni mansione il grado di rischio</a:t>
            </a:r>
          </a:p>
        </p:txBody>
      </p:sp>
      <p:sp>
        <p:nvSpPr>
          <p:cNvPr id="580612" name="Text Box 4"/>
          <p:cNvSpPr txBox="1">
            <a:spLocks noChangeArrowheads="1"/>
          </p:cNvSpPr>
          <p:nvPr/>
        </p:nvSpPr>
        <p:spPr bwMode="auto">
          <a:xfrm>
            <a:off x="974725" y="2506663"/>
            <a:ext cx="9906000" cy="530225"/>
          </a:xfrm>
          <a:prstGeom prst="rect">
            <a:avLst/>
          </a:prstGeom>
          <a:noFill/>
          <a:ln w="9525" algn="ctr">
            <a:noFill/>
            <a:miter lim="800000"/>
            <a:headEnd/>
            <a:tailEnd/>
          </a:ln>
          <a:effectLst/>
        </p:spPr>
        <p:txBody>
          <a:bodyPr>
            <a:spAutoFit/>
          </a:bodyPr>
          <a:lstStyle/>
          <a:p>
            <a:pPr>
              <a:lnSpc>
                <a:spcPct val="120000"/>
              </a:lnSpc>
              <a:buClr>
                <a:srgbClr val="CC3399"/>
              </a:buClr>
              <a:buFontTx/>
              <a:buChar char="•"/>
            </a:pPr>
            <a:r>
              <a:rPr lang="it-IT">
                <a:solidFill>
                  <a:srgbClr val="000066"/>
                </a:solidFill>
                <a:latin typeface="Bookman Old Style" pitchFamily="18" charset="0"/>
              </a:rPr>
              <a:t>Individuare i provvedimenti da prendere</a:t>
            </a:r>
          </a:p>
        </p:txBody>
      </p:sp>
      <p:sp>
        <p:nvSpPr>
          <p:cNvPr id="580613" name="Text Box 5"/>
          <p:cNvSpPr txBox="1">
            <a:spLocks noChangeArrowheads="1"/>
          </p:cNvSpPr>
          <p:nvPr/>
        </p:nvSpPr>
        <p:spPr bwMode="auto">
          <a:xfrm>
            <a:off x="974725" y="3581400"/>
            <a:ext cx="9906000" cy="530225"/>
          </a:xfrm>
          <a:prstGeom prst="rect">
            <a:avLst/>
          </a:prstGeom>
          <a:noFill/>
          <a:ln w="9525" algn="ctr">
            <a:noFill/>
            <a:miter lim="800000"/>
            <a:headEnd/>
            <a:tailEnd/>
          </a:ln>
          <a:effectLst/>
        </p:spPr>
        <p:txBody>
          <a:bodyPr>
            <a:spAutoFit/>
          </a:bodyPr>
          <a:lstStyle/>
          <a:p>
            <a:pPr>
              <a:lnSpc>
                <a:spcPct val="120000"/>
              </a:lnSpc>
              <a:buClr>
                <a:srgbClr val="CC3399"/>
              </a:buClr>
              <a:buFontTx/>
              <a:buChar char="•"/>
            </a:pPr>
            <a:r>
              <a:rPr lang="it-IT">
                <a:solidFill>
                  <a:srgbClr val="000066"/>
                </a:solidFill>
                <a:latin typeface="Bookman Old Style" pitchFamily="18" charset="0"/>
              </a:rPr>
              <a:t>Individuare una scala di priorità</a:t>
            </a:r>
          </a:p>
        </p:txBody>
      </p:sp>
      <p:pic>
        <p:nvPicPr>
          <p:cNvPr id="580614" name="Picture 6" descr="Obiettivo">
            <a:hlinkClick r:id="rId2"/>
          </p:cNvPr>
          <p:cNvPicPr>
            <a:picLocks noChangeAspect="1" noChangeArrowheads="1"/>
          </p:cNvPicPr>
          <p:nvPr/>
        </p:nvPicPr>
        <p:blipFill>
          <a:blip r:embed="rId3" cstate="print"/>
          <a:srcRect/>
          <a:stretch>
            <a:fillRect/>
          </a:stretch>
        </p:blipFill>
        <p:spPr bwMode="auto">
          <a:xfrm>
            <a:off x="8151813" y="1557338"/>
            <a:ext cx="1465262" cy="1352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80611"/>
                                        </p:tgtEl>
                                        <p:attrNameLst>
                                          <p:attrName>style.visibility</p:attrName>
                                        </p:attrNameLst>
                                      </p:cBhvr>
                                      <p:to>
                                        <p:strVal val="visible"/>
                                      </p:to>
                                    </p:set>
                                    <p:anim calcmode="lin" valueType="num">
                                      <p:cBhvr additive="base">
                                        <p:cTn id="7" dur="500" fill="hold"/>
                                        <p:tgtEl>
                                          <p:spTgt spid="580611"/>
                                        </p:tgtEl>
                                        <p:attrNameLst>
                                          <p:attrName>ppt_x</p:attrName>
                                        </p:attrNameLst>
                                      </p:cBhvr>
                                      <p:tavLst>
                                        <p:tav tm="0">
                                          <p:val>
                                            <p:strVal val="#ppt_x"/>
                                          </p:val>
                                        </p:tav>
                                        <p:tav tm="100000">
                                          <p:val>
                                            <p:strVal val="#ppt_x"/>
                                          </p:val>
                                        </p:tav>
                                      </p:tavLst>
                                    </p:anim>
                                    <p:anim calcmode="lin" valueType="num">
                                      <p:cBhvr additive="base">
                                        <p:cTn id="8" dur="500" fill="hold"/>
                                        <p:tgtEl>
                                          <p:spTgt spid="5806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80612"/>
                                        </p:tgtEl>
                                        <p:attrNameLst>
                                          <p:attrName>style.visibility</p:attrName>
                                        </p:attrNameLst>
                                      </p:cBhvr>
                                      <p:to>
                                        <p:strVal val="visible"/>
                                      </p:to>
                                    </p:set>
                                    <p:anim calcmode="lin" valueType="num">
                                      <p:cBhvr additive="base">
                                        <p:cTn id="13" dur="500" fill="hold"/>
                                        <p:tgtEl>
                                          <p:spTgt spid="580612"/>
                                        </p:tgtEl>
                                        <p:attrNameLst>
                                          <p:attrName>ppt_x</p:attrName>
                                        </p:attrNameLst>
                                      </p:cBhvr>
                                      <p:tavLst>
                                        <p:tav tm="0">
                                          <p:val>
                                            <p:strVal val="#ppt_x"/>
                                          </p:val>
                                        </p:tav>
                                        <p:tav tm="100000">
                                          <p:val>
                                            <p:strVal val="#ppt_x"/>
                                          </p:val>
                                        </p:tav>
                                      </p:tavLst>
                                    </p:anim>
                                    <p:anim calcmode="lin" valueType="num">
                                      <p:cBhvr additive="base">
                                        <p:cTn id="14" dur="500" fill="hold"/>
                                        <p:tgtEl>
                                          <p:spTgt spid="58061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80613"/>
                                        </p:tgtEl>
                                        <p:attrNameLst>
                                          <p:attrName>style.visibility</p:attrName>
                                        </p:attrNameLst>
                                      </p:cBhvr>
                                      <p:to>
                                        <p:strVal val="visible"/>
                                      </p:to>
                                    </p:set>
                                    <p:anim calcmode="lin" valueType="num">
                                      <p:cBhvr additive="base">
                                        <p:cTn id="19" dur="500" fill="hold"/>
                                        <p:tgtEl>
                                          <p:spTgt spid="580613"/>
                                        </p:tgtEl>
                                        <p:attrNameLst>
                                          <p:attrName>ppt_x</p:attrName>
                                        </p:attrNameLst>
                                      </p:cBhvr>
                                      <p:tavLst>
                                        <p:tav tm="0">
                                          <p:val>
                                            <p:strVal val="#ppt_x"/>
                                          </p:val>
                                        </p:tav>
                                        <p:tav tm="100000">
                                          <p:val>
                                            <p:strVal val="#ppt_x"/>
                                          </p:val>
                                        </p:tav>
                                      </p:tavLst>
                                    </p:anim>
                                    <p:anim calcmode="lin" valueType="num">
                                      <p:cBhvr additive="base">
                                        <p:cTn id="20" dur="500" fill="hold"/>
                                        <p:tgtEl>
                                          <p:spTgt spid="5806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11" grpId="0" autoUpdateAnimBg="0"/>
      <p:bldP spid="580612" grpId="0" autoUpdateAnimBg="0"/>
      <p:bldP spid="58061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Text Box 2"/>
          <p:cNvSpPr txBox="1">
            <a:spLocks noChangeArrowheads="1"/>
          </p:cNvSpPr>
          <p:nvPr/>
        </p:nvSpPr>
        <p:spPr bwMode="auto">
          <a:xfrm>
            <a:off x="508000" y="92075"/>
            <a:ext cx="9906000" cy="457200"/>
          </a:xfrm>
          <a:prstGeom prst="rect">
            <a:avLst/>
          </a:prstGeom>
          <a:noFill/>
          <a:ln w="9525">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PROBLEMATICHE RELATIVE ALLA V.R. BIOLOGICO</a:t>
            </a:r>
          </a:p>
        </p:txBody>
      </p:sp>
      <p:sp>
        <p:nvSpPr>
          <p:cNvPr id="575491" name="Text Box 3"/>
          <p:cNvSpPr txBox="1">
            <a:spLocks noChangeArrowheads="1"/>
          </p:cNvSpPr>
          <p:nvPr/>
        </p:nvSpPr>
        <p:spPr bwMode="auto">
          <a:xfrm>
            <a:off x="1052513" y="836613"/>
            <a:ext cx="8462962" cy="822325"/>
          </a:xfrm>
          <a:prstGeom prst="rect">
            <a:avLst/>
          </a:prstGeom>
          <a:noFill/>
          <a:ln w="9525">
            <a:noFill/>
            <a:miter lim="800000"/>
            <a:headEnd/>
            <a:tailEnd/>
          </a:ln>
          <a:effectLst/>
        </p:spPr>
        <p:txBody>
          <a:bodyPr>
            <a:spAutoFit/>
          </a:bodyPr>
          <a:lstStyle/>
          <a:p>
            <a:pPr>
              <a:spcBef>
                <a:spcPct val="50000"/>
              </a:spcBef>
            </a:pPr>
            <a:r>
              <a:rPr lang="it-IT">
                <a:solidFill>
                  <a:srgbClr val="000066"/>
                </a:solidFill>
                <a:latin typeface="Bookman Old Style" pitchFamily="18" charset="0"/>
              </a:rPr>
              <a:t>La legge non suggerisce un metodo da seguire per la quantizzazione del rischio biologico</a:t>
            </a:r>
          </a:p>
        </p:txBody>
      </p:sp>
      <p:grpSp>
        <p:nvGrpSpPr>
          <p:cNvPr id="575492" name="Group 4"/>
          <p:cNvGrpSpPr>
            <a:grpSpLocks/>
          </p:cNvGrpSpPr>
          <p:nvPr/>
        </p:nvGrpSpPr>
        <p:grpSpPr bwMode="auto">
          <a:xfrm>
            <a:off x="1052513" y="1773238"/>
            <a:ext cx="8504237" cy="1004887"/>
            <a:chOff x="192" y="1248"/>
            <a:chExt cx="5328" cy="638"/>
          </a:xfrm>
        </p:grpSpPr>
        <p:sp>
          <p:nvSpPr>
            <p:cNvPr id="575493" name="Text Box 5"/>
            <p:cNvSpPr txBox="1">
              <a:spLocks noChangeArrowheads="1"/>
            </p:cNvSpPr>
            <p:nvPr/>
          </p:nvSpPr>
          <p:spPr bwMode="auto">
            <a:xfrm>
              <a:off x="192" y="1248"/>
              <a:ext cx="5328" cy="638"/>
            </a:xfrm>
            <a:prstGeom prst="rect">
              <a:avLst/>
            </a:prstGeom>
            <a:noFill/>
            <a:ln w="9525" algn="ctr">
              <a:noFill/>
              <a:miter lim="800000"/>
              <a:headEnd/>
              <a:tailEnd/>
            </a:ln>
            <a:effectLst/>
          </p:spPr>
          <p:txBody>
            <a:bodyPr>
              <a:spAutoFit/>
            </a:bodyPr>
            <a:lstStyle/>
            <a:p>
              <a:pPr>
                <a:spcBef>
                  <a:spcPct val="50000"/>
                </a:spcBef>
              </a:pPr>
              <a:r>
                <a:rPr lang="it-IT">
                  <a:solidFill>
                    <a:srgbClr val="000066"/>
                  </a:solidFill>
                  <a:latin typeface="Bookman Old Style" pitchFamily="18" charset="0"/>
                </a:rPr>
                <a:t>Ad esempio:  Rischio Chimico o Fisico</a:t>
              </a:r>
            </a:p>
            <a:p>
              <a:pPr>
                <a:spcBef>
                  <a:spcPct val="50000"/>
                </a:spcBef>
              </a:pPr>
              <a:r>
                <a:rPr lang="it-IT">
                  <a:solidFill>
                    <a:srgbClr val="000066"/>
                  </a:solidFill>
                  <a:latin typeface="Bookman Old Style" pitchFamily="18" charset="0"/>
                </a:rPr>
                <a:t>Misurazione  / Confronto con limite di esposizione     </a:t>
              </a:r>
            </a:p>
          </p:txBody>
        </p:sp>
        <p:sp>
          <p:nvSpPr>
            <p:cNvPr id="575494" name="Line 6"/>
            <p:cNvSpPr>
              <a:spLocks noChangeShapeType="1"/>
            </p:cNvSpPr>
            <p:nvPr/>
          </p:nvSpPr>
          <p:spPr bwMode="auto">
            <a:xfrm>
              <a:off x="1536" y="1728"/>
              <a:ext cx="144" cy="0"/>
            </a:xfrm>
            <a:prstGeom prst="line">
              <a:avLst/>
            </a:prstGeom>
            <a:noFill/>
            <a:ln w="9525">
              <a:noFill/>
              <a:miter lim="800000"/>
              <a:headEnd/>
              <a:tailEnd type="triangle" w="med" len="med"/>
            </a:ln>
            <a:effectLst/>
          </p:spPr>
          <p:txBody>
            <a:bodyPr>
              <a:spAutoFit/>
            </a:bodyPr>
            <a:lstStyle/>
            <a:p>
              <a:endParaRPr lang="it-IT"/>
            </a:p>
          </p:txBody>
        </p:sp>
      </p:grpSp>
      <p:sp>
        <p:nvSpPr>
          <p:cNvPr id="575495" name="Text Box 7"/>
          <p:cNvSpPr txBox="1">
            <a:spLocks noChangeArrowheads="1"/>
          </p:cNvSpPr>
          <p:nvPr/>
        </p:nvSpPr>
        <p:spPr bwMode="auto">
          <a:xfrm>
            <a:off x="1611313" y="3213100"/>
            <a:ext cx="9245600" cy="1004888"/>
          </a:xfrm>
          <a:prstGeom prst="rect">
            <a:avLst/>
          </a:prstGeom>
          <a:noFill/>
          <a:ln w="9525">
            <a:noFill/>
            <a:miter lim="800000"/>
            <a:headEnd/>
            <a:tailEnd/>
          </a:ln>
          <a:effectLst/>
        </p:spPr>
        <p:txBody>
          <a:bodyPr>
            <a:spAutoFit/>
          </a:bodyPr>
          <a:lstStyle/>
          <a:p>
            <a:pPr>
              <a:spcBef>
                <a:spcPct val="50000"/>
              </a:spcBef>
            </a:pPr>
            <a:r>
              <a:rPr lang="it-IT">
                <a:solidFill>
                  <a:srgbClr val="000066"/>
                </a:solidFill>
                <a:latin typeface="Bookman Old Style" pitchFamily="18" charset="0"/>
              </a:rPr>
              <a:t>Misura&gt;Limite       Intervento</a:t>
            </a:r>
          </a:p>
          <a:p>
            <a:pPr>
              <a:spcBef>
                <a:spcPct val="50000"/>
              </a:spcBef>
            </a:pPr>
            <a:r>
              <a:rPr lang="it-IT">
                <a:solidFill>
                  <a:srgbClr val="000066"/>
                </a:solidFill>
                <a:latin typeface="Bookman Old Style" pitchFamily="18" charset="0"/>
              </a:rPr>
              <a:t>Misura&lt;Limite       Controllo</a:t>
            </a:r>
          </a:p>
        </p:txBody>
      </p:sp>
      <p:sp>
        <p:nvSpPr>
          <p:cNvPr id="575496" name="Line 8"/>
          <p:cNvSpPr>
            <a:spLocks noChangeShapeType="1"/>
          </p:cNvSpPr>
          <p:nvPr/>
        </p:nvSpPr>
        <p:spPr bwMode="auto">
          <a:xfrm>
            <a:off x="3975100" y="3429000"/>
            <a:ext cx="330200" cy="0"/>
          </a:xfrm>
          <a:prstGeom prst="line">
            <a:avLst/>
          </a:prstGeom>
          <a:noFill/>
          <a:ln w="9525">
            <a:solidFill>
              <a:srgbClr val="CC3399"/>
            </a:solidFill>
            <a:miter lim="800000"/>
            <a:headEnd/>
            <a:tailEnd type="triangle" w="med" len="med"/>
          </a:ln>
          <a:effectLst/>
        </p:spPr>
        <p:txBody>
          <a:bodyPr wrap="none"/>
          <a:lstStyle/>
          <a:p>
            <a:endParaRPr lang="it-IT"/>
          </a:p>
        </p:txBody>
      </p:sp>
      <p:sp>
        <p:nvSpPr>
          <p:cNvPr id="575497" name="Line 9"/>
          <p:cNvSpPr>
            <a:spLocks noChangeShapeType="1"/>
          </p:cNvSpPr>
          <p:nvPr/>
        </p:nvSpPr>
        <p:spPr bwMode="auto">
          <a:xfrm>
            <a:off x="3975100" y="3962400"/>
            <a:ext cx="330200" cy="0"/>
          </a:xfrm>
          <a:prstGeom prst="line">
            <a:avLst/>
          </a:prstGeom>
          <a:noFill/>
          <a:ln w="9525">
            <a:solidFill>
              <a:srgbClr val="CC3399"/>
            </a:solidFill>
            <a:miter lim="800000"/>
            <a:headEnd/>
            <a:tailEnd type="triangle" w="med" len="med"/>
          </a:ln>
          <a:effectLst/>
        </p:spPr>
        <p:txBody>
          <a:bodyPr wrap="none"/>
          <a:lstStyle/>
          <a:p>
            <a:endParaRPr lang="it-IT"/>
          </a:p>
        </p:txBody>
      </p:sp>
      <p:sp>
        <p:nvSpPr>
          <p:cNvPr id="575498" name="Text Box 10"/>
          <p:cNvSpPr txBox="1">
            <a:spLocks noChangeArrowheads="1"/>
          </p:cNvSpPr>
          <p:nvPr/>
        </p:nvSpPr>
        <p:spPr bwMode="auto">
          <a:xfrm>
            <a:off x="825500" y="4797425"/>
            <a:ext cx="9080500" cy="1096963"/>
          </a:xfrm>
          <a:prstGeom prst="rect">
            <a:avLst/>
          </a:prstGeom>
          <a:solidFill>
            <a:srgbClr val="FF99CC"/>
          </a:solidFill>
          <a:ln w="9525">
            <a:noFill/>
            <a:miter lim="800000"/>
            <a:headEnd/>
            <a:tailEnd/>
          </a:ln>
          <a:effectLst/>
        </p:spPr>
        <p:txBody>
          <a:bodyPr>
            <a:spAutoFit/>
          </a:bodyPr>
          <a:lstStyle/>
          <a:p>
            <a:pPr algn="ctr">
              <a:spcBef>
                <a:spcPct val="50000"/>
              </a:spcBef>
            </a:pPr>
            <a:r>
              <a:rPr lang="it-IT" sz="2200" b="1">
                <a:solidFill>
                  <a:srgbClr val="6600FF"/>
                </a:solidFill>
                <a:latin typeface="Bookman Old Style" pitchFamily="18" charset="0"/>
              </a:rPr>
              <a:t>Nel rischio biologico non è misurabile il rischio da esposizione, ma solo il rischio da infezione, che a sua volta dipende da altri fattori (ambiente, difese immunitarie)</a:t>
            </a:r>
          </a:p>
        </p:txBody>
      </p:sp>
      <p:pic>
        <p:nvPicPr>
          <p:cNvPr id="575499" name="Picture 11" descr="misurazione">
            <a:hlinkClick r:id="rId2"/>
          </p:cNvPr>
          <p:cNvPicPr>
            <a:picLocks noChangeAspect="1" noChangeArrowheads="1"/>
          </p:cNvPicPr>
          <p:nvPr/>
        </p:nvPicPr>
        <p:blipFill>
          <a:blip r:embed="rId3" cstate="print"/>
          <a:srcRect/>
          <a:stretch>
            <a:fillRect/>
          </a:stretch>
        </p:blipFill>
        <p:spPr bwMode="auto">
          <a:xfrm>
            <a:off x="7994650" y="2924175"/>
            <a:ext cx="1390650" cy="12969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75491"/>
                                        </p:tgtEl>
                                        <p:attrNameLst>
                                          <p:attrName>style.visibility</p:attrName>
                                        </p:attrNameLst>
                                      </p:cBhvr>
                                      <p:to>
                                        <p:strVal val="visible"/>
                                      </p:to>
                                    </p:set>
                                    <p:animEffect transition="in" filter="randombar(horizontal)">
                                      <p:cBhvr>
                                        <p:cTn id="7" dur="500"/>
                                        <p:tgtEl>
                                          <p:spTgt spid="57549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575492"/>
                                        </p:tgtEl>
                                        <p:attrNameLst>
                                          <p:attrName>style.visibility</p:attrName>
                                        </p:attrNameLst>
                                      </p:cBhvr>
                                      <p:to>
                                        <p:strVal val="visible"/>
                                      </p:to>
                                    </p:set>
                                    <p:anim calcmode="lin" valueType="num">
                                      <p:cBhvr additive="base">
                                        <p:cTn id="12" dur="500" fill="hold"/>
                                        <p:tgtEl>
                                          <p:spTgt spid="575492"/>
                                        </p:tgtEl>
                                        <p:attrNameLst>
                                          <p:attrName>ppt_x</p:attrName>
                                        </p:attrNameLst>
                                      </p:cBhvr>
                                      <p:tavLst>
                                        <p:tav tm="0">
                                          <p:val>
                                            <p:strVal val="#ppt_x"/>
                                          </p:val>
                                        </p:tav>
                                        <p:tav tm="100000">
                                          <p:val>
                                            <p:strVal val="#ppt_x"/>
                                          </p:val>
                                        </p:tav>
                                      </p:tavLst>
                                    </p:anim>
                                    <p:anim calcmode="lin" valueType="num">
                                      <p:cBhvr additive="base">
                                        <p:cTn id="13" dur="500" fill="hold"/>
                                        <p:tgtEl>
                                          <p:spTgt spid="575492"/>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575496"/>
                                        </p:tgtEl>
                                        <p:attrNameLst>
                                          <p:attrName>style.visibility</p:attrName>
                                        </p:attrNameLst>
                                      </p:cBhvr>
                                      <p:to>
                                        <p:strVal val="visible"/>
                                      </p:to>
                                    </p:set>
                                    <p:anim calcmode="lin" valueType="num">
                                      <p:cBhvr>
                                        <p:cTn id="18" dur="1000" fill="hold"/>
                                        <p:tgtEl>
                                          <p:spTgt spid="575496"/>
                                        </p:tgtEl>
                                        <p:attrNameLst>
                                          <p:attrName>ppt_w</p:attrName>
                                        </p:attrNameLst>
                                      </p:cBhvr>
                                      <p:tavLst>
                                        <p:tav tm="0">
                                          <p:val>
                                            <p:fltVal val="0"/>
                                          </p:val>
                                        </p:tav>
                                        <p:tav tm="100000">
                                          <p:val>
                                            <p:strVal val="#ppt_w"/>
                                          </p:val>
                                        </p:tav>
                                      </p:tavLst>
                                    </p:anim>
                                    <p:anim calcmode="lin" valueType="num">
                                      <p:cBhvr>
                                        <p:cTn id="19" dur="1000" fill="hold"/>
                                        <p:tgtEl>
                                          <p:spTgt spid="575496"/>
                                        </p:tgtEl>
                                        <p:attrNameLst>
                                          <p:attrName>ppt_h</p:attrName>
                                        </p:attrNameLst>
                                      </p:cBhvr>
                                      <p:tavLst>
                                        <p:tav tm="0">
                                          <p:val>
                                            <p:fltVal val="0"/>
                                          </p:val>
                                        </p:tav>
                                        <p:tav tm="100000">
                                          <p:val>
                                            <p:strVal val="#ppt_h"/>
                                          </p:val>
                                        </p:tav>
                                      </p:tavLst>
                                    </p:anim>
                                    <p:anim calcmode="lin" valueType="num">
                                      <p:cBhvr>
                                        <p:cTn id="20" dur="1000" fill="hold"/>
                                        <p:tgtEl>
                                          <p:spTgt spid="575496"/>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575496"/>
                                        </p:tgtEl>
                                        <p:attrNameLst>
                                          <p:attrName>ppt_y</p:attrName>
                                        </p:attrNameLst>
                                      </p:cBhvr>
                                      <p:tavLst>
                                        <p:tav tm="0" fmla="#ppt_y+(sin(-2*pi*(1-$))*-#ppt_x+cos(-2*pi*(1-$))*(1-#ppt_y))*(1-$)">
                                          <p:val>
                                            <p:fltVal val="0"/>
                                          </p:val>
                                        </p:tav>
                                        <p:tav tm="100000">
                                          <p:val>
                                            <p:fltVal val="1"/>
                                          </p:val>
                                        </p:tav>
                                      </p:tavLst>
                                    </p:anim>
                                  </p:childTnLst>
                                </p:cTn>
                              </p:par>
                              <p:par>
                                <p:cTn id="22" presetID="15" presetClass="entr" presetSubtype="0" fill="hold" grpId="0" nodeType="withEffect">
                                  <p:stCondLst>
                                    <p:cond delay="0"/>
                                  </p:stCondLst>
                                  <p:childTnLst>
                                    <p:set>
                                      <p:cBhvr>
                                        <p:cTn id="23" dur="1" fill="hold">
                                          <p:stCondLst>
                                            <p:cond delay="0"/>
                                          </p:stCondLst>
                                        </p:cTn>
                                        <p:tgtEl>
                                          <p:spTgt spid="575497"/>
                                        </p:tgtEl>
                                        <p:attrNameLst>
                                          <p:attrName>style.visibility</p:attrName>
                                        </p:attrNameLst>
                                      </p:cBhvr>
                                      <p:to>
                                        <p:strVal val="visible"/>
                                      </p:to>
                                    </p:set>
                                    <p:anim calcmode="lin" valueType="num">
                                      <p:cBhvr>
                                        <p:cTn id="24" dur="1000" fill="hold"/>
                                        <p:tgtEl>
                                          <p:spTgt spid="575497"/>
                                        </p:tgtEl>
                                        <p:attrNameLst>
                                          <p:attrName>ppt_w</p:attrName>
                                        </p:attrNameLst>
                                      </p:cBhvr>
                                      <p:tavLst>
                                        <p:tav tm="0">
                                          <p:val>
                                            <p:fltVal val="0"/>
                                          </p:val>
                                        </p:tav>
                                        <p:tav tm="100000">
                                          <p:val>
                                            <p:strVal val="#ppt_w"/>
                                          </p:val>
                                        </p:tav>
                                      </p:tavLst>
                                    </p:anim>
                                    <p:anim calcmode="lin" valueType="num">
                                      <p:cBhvr>
                                        <p:cTn id="25" dur="1000" fill="hold"/>
                                        <p:tgtEl>
                                          <p:spTgt spid="575497"/>
                                        </p:tgtEl>
                                        <p:attrNameLst>
                                          <p:attrName>ppt_h</p:attrName>
                                        </p:attrNameLst>
                                      </p:cBhvr>
                                      <p:tavLst>
                                        <p:tav tm="0">
                                          <p:val>
                                            <p:fltVal val="0"/>
                                          </p:val>
                                        </p:tav>
                                        <p:tav tm="100000">
                                          <p:val>
                                            <p:strVal val="#ppt_h"/>
                                          </p:val>
                                        </p:tav>
                                      </p:tavLst>
                                    </p:anim>
                                    <p:anim calcmode="lin" valueType="num">
                                      <p:cBhvr>
                                        <p:cTn id="26" dur="1000" fill="hold"/>
                                        <p:tgtEl>
                                          <p:spTgt spid="575497"/>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575497"/>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grpId="0" nodeType="withEffect">
                                  <p:stCondLst>
                                    <p:cond delay="0"/>
                                  </p:stCondLst>
                                  <p:childTnLst>
                                    <p:set>
                                      <p:cBhvr>
                                        <p:cTn id="29" dur="1" fill="hold">
                                          <p:stCondLst>
                                            <p:cond delay="0"/>
                                          </p:stCondLst>
                                        </p:cTn>
                                        <p:tgtEl>
                                          <p:spTgt spid="575495"/>
                                        </p:tgtEl>
                                        <p:attrNameLst>
                                          <p:attrName>style.visibility</p:attrName>
                                        </p:attrNameLst>
                                      </p:cBhvr>
                                      <p:to>
                                        <p:strVal val="visible"/>
                                      </p:to>
                                    </p:set>
                                    <p:anim calcmode="lin" valueType="num">
                                      <p:cBhvr>
                                        <p:cTn id="30" dur="1000" fill="hold"/>
                                        <p:tgtEl>
                                          <p:spTgt spid="575495"/>
                                        </p:tgtEl>
                                        <p:attrNameLst>
                                          <p:attrName>ppt_w</p:attrName>
                                        </p:attrNameLst>
                                      </p:cBhvr>
                                      <p:tavLst>
                                        <p:tav tm="0">
                                          <p:val>
                                            <p:fltVal val="0"/>
                                          </p:val>
                                        </p:tav>
                                        <p:tav tm="100000">
                                          <p:val>
                                            <p:strVal val="#ppt_w"/>
                                          </p:val>
                                        </p:tav>
                                      </p:tavLst>
                                    </p:anim>
                                    <p:anim calcmode="lin" valueType="num">
                                      <p:cBhvr>
                                        <p:cTn id="31" dur="1000" fill="hold"/>
                                        <p:tgtEl>
                                          <p:spTgt spid="575495"/>
                                        </p:tgtEl>
                                        <p:attrNameLst>
                                          <p:attrName>ppt_h</p:attrName>
                                        </p:attrNameLst>
                                      </p:cBhvr>
                                      <p:tavLst>
                                        <p:tav tm="0">
                                          <p:val>
                                            <p:fltVal val="0"/>
                                          </p:val>
                                        </p:tav>
                                        <p:tav tm="100000">
                                          <p:val>
                                            <p:strVal val="#ppt_h"/>
                                          </p:val>
                                        </p:tav>
                                      </p:tavLst>
                                    </p:anim>
                                    <p:anim calcmode="lin" valueType="num">
                                      <p:cBhvr>
                                        <p:cTn id="32" dur="1000" fill="hold"/>
                                        <p:tgtEl>
                                          <p:spTgt spid="575495"/>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5754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75498"/>
                                        </p:tgtEl>
                                        <p:attrNameLst>
                                          <p:attrName>style.visibility</p:attrName>
                                        </p:attrNameLst>
                                      </p:cBhvr>
                                      <p:to>
                                        <p:strVal val="visible"/>
                                      </p:to>
                                    </p:set>
                                    <p:anim calcmode="lin" valueType="num">
                                      <p:cBhvr additive="base">
                                        <p:cTn id="38" dur="500" fill="hold"/>
                                        <p:tgtEl>
                                          <p:spTgt spid="575498"/>
                                        </p:tgtEl>
                                        <p:attrNameLst>
                                          <p:attrName>ppt_x</p:attrName>
                                        </p:attrNameLst>
                                      </p:cBhvr>
                                      <p:tavLst>
                                        <p:tav tm="0">
                                          <p:val>
                                            <p:strVal val="#ppt_x"/>
                                          </p:val>
                                        </p:tav>
                                        <p:tav tm="100000">
                                          <p:val>
                                            <p:strVal val="#ppt_x"/>
                                          </p:val>
                                        </p:tav>
                                      </p:tavLst>
                                    </p:anim>
                                    <p:anim calcmode="lin" valueType="num">
                                      <p:cBhvr additive="base">
                                        <p:cTn id="39" dur="500" fill="hold"/>
                                        <p:tgtEl>
                                          <p:spTgt spid="5754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1" grpId="0" autoUpdateAnimBg="0"/>
      <p:bldP spid="575495" grpId="0"/>
      <p:bldP spid="575496" grpId="0" animBg="1"/>
      <p:bldP spid="575497" grpId="0" animBg="1"/>
      <p:bldP spid="57549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noFill/>
          <a:ln/>
        </p:spPr>
        <p:txBody>
          <a:bodyPr anchor="t"/>
          <a:lstStyle/>
          <a:p>
            <a:pPr algn="ctr"/>
            <a:r>
              <a:rPr lang="it-IT" sz="2800">
                <a:solidFill>
                  <a:srgbClr val="CC3399"/>
                </a:solidFill>
                <a:effectLst>
                  <a:outerShdw blurRad="38100" dist="38100" dir="2700000" algn="tl">
                    <a:srgbClr val="000000"/>
                  </a:outerShdw>
                </a:effectLst>
                <a:latin typeface="Bookman Old Style" pitchFamily="18" charset="0"/>
              </a:rPr>
              <a:t>IL PROBLEMA DELL’OSPITE</a:t>
            </a:r>
          </a:p>
        </p:txBody>
      </p:sp>
      <p:sp>
        <p:nvSpPr>
          <p:cNvPr id="576515" name="Rectangle 3"/>
          <p:cNvSpPr>
            <a:spLocks noGrp="1" noChangeArrowheads="1"/>
          </p:cNvSpPr>
          <p:nvPr>
            <p:ph type="body" idx="1"/>
          </p:nvPr>
        </p:nvSpPr>
        <p:spPr>
          <a:xfrm>
            <a:off x="1006475" y="1209675"/>
            <a:ext cx="8770938" cy="3159125"/>
          </a:xfrm>
          <a:noFill/>
          <a:ln/>
        </p:spPr>
        <p:txBody>
          <a:bodyPr>
            <a:spAutoFit/>
          </a:bodyPr>
          <a:lstStyle/>
          <a:p>
            <a:pPr>
              <a:lnSpc>
                <a:spcPct val="120000"/>
              </a:lnSpc>
              <a:spcBef>
                <a:spcPct val="0"/>
              </a:spcBef>
              <a:buClr>
                <a:srgbClr val="CC3399"/>
              </a:buClr>
              <a:buFontTx/>
              <a:buChar char="•"/>
            </a:pPr>
            <a:r>
              <a:rPr lang="it-IT" b="0">
                <a:solidFill>
                  <a:srgbClr val="000066"/>
                </a:solidFill>
                <a:latin typeface="Bookman Old Style" pitchFamily="18" charset="0"/>
              </a:rPr>
              <a:t>La suscettibilità individuale</a:t>
            </a:r>
          </a:p>
          <a:p>
            <a:pPr>
              <a:lnSpc>
                <a:spcPct val="120000"/>
              </a:lnSpc>
              <a:spcBef>
                <a:spcPct val="0"/>
              </a:spcBef>
              <a:buClr>
                <a:srgbClr val="CC3399"/>
              </a:buClr>
              <a:buFontTx/>
              <a:buChar char="•"/>
            </a:pPr>
            <a:r>
              <a:rPr lang="it-IT" b="0">
                <a:solidFill>
                  <a:srgbClr val="000066"/>
                </a:solidFill>
                <a:latin typeface="Bookman Old Style" pitchFamily="18" charset="0"/>
              </a:rPr>
              <a:t>Il sesso (M/F)</a:t>
            </a:r>
          </a:p>
          <a:p>
            <a:pPr>
              <a:lnSpc>
                <a:spcPct val="120000"/>
              </a:lnSpc>
              <a:spcBef>
                <a:spcPct val="0"/>
              </a:spcBef>
              <a:buClr>
                <a:srgbClr val="CC3399"/>
              </a:buClr>
              <a:buFontTx/>
              <a:buChar char="•"/>
            </a:pPr>
            <a:r>
              <a:rPr lang="it-IT" b="0">
                <a:solidFill>
                  <a:srgbClr val="000066"/>
                </a:solidFill>
                <a:latin typeface="Bookman Old Style" pitchFamily="18" charset="0"/>
              </a:rPr>
              <a:t>L’età (bambini/anziani)</a:t>
            </a:r>
          </a:p>
          <a:p>
            <a:pPr>
              <a:lnSpc>
                <a:spcPct val="120000"/>
              </a:lnSpc>
              <a:spcBef>
                <a:spcPct val="0"/>
              </a:spcBef>
              <a:buClr>
                <a:srgbClr val="CC3399"/>
              </a:buClr>
              <a:buFontTx/>
              <a:buChar char="•"/>
            </a:pPr>
            <a:r>
              <a:rPr lang="it-IT" b="0">
                <a:solidFill>
                  <a:srgbClr val="000066"/>
                </a:solidFill>
                <a:latin typeface="Bookman Old Style" pitchFamily="18" charset="0"/>
              </a:rPr>
              <a:t>Particolari condizioni di salute (malattie croniche, gravidanza, immunodepressione, ecc.)</a:t>
            </a:r>
          </a:p>
          <a:p>
            <a:pPr>
              <a:lnSpc>
                <a:spcPct val="120000"/>
              </a:lnSpc>
              <a:spcBef>
                <a:spcPct val="0"/>
              </a:spcBef>
              <a:buClr>
                <a:srgbClr val="CC3399"/>
              </a:buClr>
              <a:buFontTx/>
              <a:buChar char="•"/>
            </a:pPr>
            <a:r>
              <a:rPr lang="it-IT" b="0">
                <a:solidFill>
                  <a:srgbClr val="000066"/>
                </a:solidFill>
                <a:latin typeface="Bookman Old Style" pitchFamily="18" charset="0"/>
              </a:rPr>
              <a:t>Tipo di esposizione (occasionale, saltuaria, reiterata, protratta)</a:t>
            </a:r>
          </a:p>
        </p:txBody>
      </p:sp>
      <p:pic>
        <p:nvPicPr>
          <p:cNvPr id="576516" name="Picture 4" descr="j0396792"/>
          <p:cNvPicPr>
            <a:picLocks noChangeAspect="1" noChangeArrowheads="1"/>
          </p:cNvPicPr>
          <p:nvPr/>
        </p:nvPicPr>
        <p:blipFill>
          <a:blip r:embed="rId2" cstate="print"/>
          <a:srcRect/>
          <a:stretch>
            <a:fillRect/>
          </a:stretch>
        </p:blipFill>
        <p:spPr bwMode="auto">
          <a:xfrm>
            <a:off x="7683500" y="765175"/>
            <a:ext cx="1458913" cy="13684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Text Box 2"/>
          <p:cNvSpPr txBox="1">
            <a:spLocks noChangeArrowheads="1"/>
          </p:cNvSpPr>
          <p:nvPr/>
        </p:nvSpPr>
        <p:spPr bwMode="auto">
          <a:xfrm>
            <a:off x="701675" y="0"/>
            <a:ext cx="9321800" cy="620713"/>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PROBLEMATICHE RELATIVE ALLA V.R. BIOLOGICO</a:t>
            </a:r>
          </a:p>
        </p:txBody>
      </p:sp>
      <p:sp>
        <p:nvSpPr>
          <p:cNvPr id="577539" name="Text Box 3"/>
          <p:cNvSpPr txBox="1">
            <a:spLocks noChangeArrowheads="1"/>
          </p:cNvSpPr>
          <p:nvPr/>
        </p:nvSpPr>
        <p:spPr bwMode="auto">
          <a:xfrm>
            <a:off x="1052513" y="4243388"/>
            <a:ext cx="8769350" cy="1609725"/>
          </a:xfrm>
          <a:prstGeom prst="rect">
            <a:avLst/>
          </a:prstGeom>
          <a:noFill/>
          <a:ln w="57150">
            <a:solidFill>
              <a:srgbClr val="CC3399"/>
            </a:solidFill>
            <a:miter lim="800000"/>
            <a:headEnd/>
            <a:tailEnd/>
          </a:ln>
          <a:effectLst/>
        </p:spPr>
        <p:txBody>
          <a:bodyPr>
            <a:spAutoFit/>
          </a:bodyPr>
          <a:lstStyle/>
          <a:p>
            <a:pPr algn="ctr">
              <a:spcBef>
                <a:spcPct val="50000"/>
              </a:spcBef>
            </a:pPr>
            <a:r>
              <a:rPr lang="it-IT">
                <a:solidFill>
                  <a:srgbClr val="000066"/>
                </a:solidFill>
                <a:latin typeface="Bookman Old Style" pitchFamily="18" charset="0"/>
              </a:rPr>
              <a:t>NECESSITÀ DI INTERVENTO SE PRESENTE RISCHIO DA ESPOSIZIONE AD AGENTI BIOLOGICI INDIPENDENTEMENTE DALLE QUANTITÀ (COME PER IL RISCHIO DA AGENTI CANCEROGENI)</a:t>
            </a:r>
          </a:p>
        </p:txBody>
      </p:sp>
      <p:grpSp>
        <p:nvGrpSpPr>
          <p:cNvPr id="577540" name="Group 4"/>
          <p:cNvGrpSpPr>
            <a:grpSpLocks/>
          </p:cNvGrpSpPr>
          <p:nvPr/>
        </p:nvGrpSpPr>
        <p:grpSpPr bwMode="auto">
          <a:xfrm>
            <a:off x="1025525" y="990600"/>
            <a:ext cx="8585200" cy="3733800"/>
            <a:chOff x="288" y="624"/>
            <a:chExt cx="4992" cy="2352"/>
          </a:xfrm>
        </p:grpSpPr>
        <p:grpSp>
          <p:nvGrpSpPr>
            <p:cNvPr id="577541" name="Group 5"/>
            <p:cNvGrpSpPr>
              <a:grpSpLocks/>
            </p:cNvGrpSpPr>
            <p:nvPr/>
          </p:nvGrpSpPr>
          <p:grpSpPr bwMode="auto">
            <a:xfrm>
              <a:off x="288" y="624"/>
              <a:ext cx="4992" cy="1966"/>
              <a:chOff x="288" y="624"/>
              <a:chExt cx="4992" cy="1966"/>
            </a:xfrm>
          </p:grpSpPr>
          <p:sp>
            <p:nvSpPr>
              <p:cNvPr id="577542" name="Text Box 6"/>
              <p:cNvSpPr txBox="1">
                <a:spLocks noChangeArrowheads="1"/>
              </p:cNvSpPr>
              <p:nvPr/>
            </p:nvSpPr>
            <p:spPr bwMode="auto">
              <a:xfrm>
                <a:off x="336" y="624"/>
                <a:ext cx="4848" cy="518"/>
              </a:xfrm>
              <a:prstGeom prst="rect">
                <a:avLst/>
              </a:prstGeom>
              <a:noFill/>
              <a:ln w="9525" algn="ctr">
                <a:noFill/>
                <a:miter lim="800000"/>
                <a:headEnd/>
                <a:tailEnd/>
              </a:ln>
              <a:effectLst/>
            </p:spPr>
            <p:txBody>
              <a:bodyPr>
                <a:spAutoFit/>
              </a:bodyPr>
              <a:lstStyle/>
              <a:p>
                <a:pPr>
                  <a:spcBef>
                    <a:spcPct val="50000"/>
                  </a:spcBef>
                  <a:buClr>
                    <a:srgbClr val="CC3399"/>
                  </a:buClr>
                  <a:buFont typeface="Wingdings" pitchFamily="2" charset="2"/>
                  <a:buNone/>
                </a:pPr>
                <a:r>
                  <a:rPr lang="it-IT">
                    <a:solidFill>
                      <a:srgbClr val="000066"/>
                    </a:solidFill>
                    <a:latin typeface="Bookman Old Style" pitchFamily="18" charset="0"/>
                  </a:rPr>
                  <a:t>Impossibilità di stabilire dei TLV per gli agenti biologici poiché:</a:t>
                </a:r>
              </a:p>
            </p:txBody>
          </p:sp>
          <p:sp>
            <p:nvSpPr>
              <p:cNvPr id="577543" name="Text Box 7"/>
              <p:cNvSpPr txBox="1">
                <a:spLocks noChangeArrowheads="1"/>
              </p:cNvSpPr>
              <p:nvPr/>
            </p:nvSpPr>
            <p:spPr bwMode="auto">
              <a:xfrm>
                <a:off x="288" y="1152"/>
                <a:ext cx="4992" cy="1438"/>
              </a:xfrm>
              <a:prstGeom prst="rect">
                <a:avLst/>
              </a:prstGeom>
              <a:noFill/>
              <a:ln w="9525" algn="ctr">
                <a:noFill/>
                <a:miter lim="800000"/>
                <a:headEnd/>
                <a:tailEnd/>
              </a:ln>
              <a:effectLst/>
            </p:spPr>
            <p:txBody>
              <a:bodyPr>
                <a:spAutoFit/>
              </a:bodyPr>
              <a:lstStyle/>
              <a:p>
                <a:pPr>
                  <a:spcBef>
                    <a:spcPct val="50000"/>
                  </a:spcBef>
                  <a:buClr>
                    <a:srgbClr val="CC3399"/>
                  </a:buClr>
                  <a:buFont typeface="Wingdings" pitchFamily="2" charset="2"/>
                  <a:buChar char="q"/>
                </a:pPr>
                <a:r>
                  <a:rPr lang="it-IT">
                    <a:solidFill>
                      <a:srgbClr val="000066"/>
                    </a:solidFill>
                    <a:latin typeface="Bookman Old Style" pitchFamily="18" charset="0"/>
                  </a:rPr>
                  <a:t>Sempre presenti in miscele</a:t>
                </a:r>
              </a:p>
              <a:p>
                <a:pPr>
                  <a:spcBef>
                    <a:spcPct val="50000"/>
                  </a:spcBef>
                  <a:buClr>
                    <a:srgbClr val="CC3399"/>
                  </a:buClr>
                  <a:buFont typeface="Wingdings" pitchFamily="2" charset="2"/>
                  <a:buChar char="q"/>
                </a:pPr>
                <a:r>
                  <a:rPr lang="it-IT">
                    <a:solidFill>
                      <a:srgbClr val="000066"/>
                    </a:solidFill>
                    <a:latin typeface="Bookman Old Style" pitchFamily="18" charset="0"/>
                  </a:rPr>
                  <a:t>Gli effetti dipendono dalla sensibilità del singolo individuo</a:t>
                </a:r>
              </a:p>
              <a:p>
                <a:pPr>
                  <a:spcBef>
                    <a:spcPct val="50000"/>
                  </a:spcBef>
                  <a:buClr>
                    <a:srgbClr val="CC3399"/>
                  </a:buClr>
                  <a:buFont typeface="Wingdings" pitchFamily="2" charset="2"/>
                  <a:buChar char="q"/>
                </a:pPr>
                <a:r>
                  <a:rPr lang="it-IT">
                    <a:solidFill>
                      <a:srgbClr val="000066"/>
                    </a:solidFill>
                    <a:latin typeface="Bookman Old Style" pitchFamily="18" charset="0"/>
                  </a:rPr>
                  <a:t>Le quantità misurate dipendono dagli strumenti di campionamento e dai metodi analitici utilizzati</a:t>
                </a:r>
              </a:p>
            </p:txBody>
          </p:sp>
        </p:grpSp>
        <p:sp>
          <p:nvSpPr>
            <p:cNvPr id="577544" name="AutoShape 8"/>
            <p:cNvSpPr>
              <a:spLocks noChangeArrowheads="1"/>
            </p:cNvSpPr>
            <p:nvPr/>
          </p:nvSpPr>
          <p:spPr bwMode="auto">
            <a:xfrm>
              <a:off x="2544" y="2592"/>
              <a:ext cx="432" cy="384"/>
            </a:xfrm>
            <a:prstGeom prst="downArrow">
              <a:avLst>
                <a:gd name="adj1" fmla="val 50000"/>
                <a:gd name="adj2" fmla="val 25000"/>
              </a:avLst>
            </a:prstGeom>
            <a:noFill/>
            <a:ln w="9525" algn="ctr">
              <a:noFill/>
              <a:miter lim="800000"/>
              <a:headEnd/>
              <a:tailEnd/>
            </a:ln>
            <a:effectLst/>
          </p:spPr>
          <p:txBody>
            <a:bodyPr>
              <a:spAutoFit/>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77540"/>
                                        </p:tgtEl>
                                        <p:attrNameLst>
                                          <p:attrName>style.visibility</p:attrName>
                                        </p:attrNameLst>
                                      </p:cBhvr>
                                      <p:to>
                                        <p:strVal val="visible"/>
                                      </p:to>
                                    </p:set>
                                    <p:anim calcmode="lin" valueType="num">
                                      <p:cBhvr additive="base">
                                        <p:cTn id="7" dur="500" fill="hold"/>
                                        <p:tgtEl>
                                          <p:spTgt spid="577540"/>
                                        </p:tgtEl>
                                        <p:attrNameLst>
                                          <p:attrName>ppt_x</p:attrName>
                                        </p:attrNameLst>
                                      </p:cBhvr>
                                      <p:tavLst>
                                        <p:tav tm="0">
                                          <p:val>
                                            <p:strVal val="#ppt_x"/>
                                          </p:val>
                                        </p:tav>
                                        <p:tav tm="100000">
                                          <p:val>
                                            <p:strVal val="#ppt_x"/>
                                          </p:val>
                                        </p:tav>
                                      </p:tavLst>
                                    </p:anim>
                                    <p:anim calcmode="lin" valueType="num">
                                      <p:cBhvr additive="base">
                                        <p:cTn id="8" dur="500" fill="hold"/>
                                        <p:tgtEl>
                                          <p:spTgt spid="57754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7539"/>
                                        </p:tgtEl>
                                        <p:attrNameLst>
                                          <p:attrName>style.visibility</p:attrName>
                                        </p:attrNameLst>
                                      </p:cBhvr>
                                      <p:to>
                                        <p:strVal val="visible"/>
                                      </p:to>
                                    </p:set>
                                    <p:anim calcmode="lin" valueType="num">
                                      <p:cBhvr additive="base">
                                        <p:cTn id="13" dur="500" fill="hold"/>
                                        <p:tgtEl>
                                          <p:spTgt spid="577539"/>
                                        </p:tgtEl>
                                        <p:attrNameLst>
                                          <p:attrName>ppt_x</p:attrName>
                                        </p:attrNameLst>
                                      </p:cBhvr>
                                      <p:tavLst>
                                        <p:tav tm="0">
                                          <p:val>
                                            <p:strVal val="#ppt_x"/>
                                          </p:val>
                                        </p:tav>
                                        <p:tav tm="100000">
                                          <p:val>
                                            <p:strVal val="#ppt_x"/>
                                          </p:val>
                                        </p:tav>
                                      </p:tavLst>
                                    </p:anim>
                                    <p:anim calcmode="lin" valueType="num">
                                      <p:cBhvr additive="base">
                                        <p:cTn id="14" dur="500" fill="hold"/>
                                        <p:tgtEl>
                                          <p:spTgt spid="5775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ChangeArrowheads="1"/>
          </p:cNvSpPr>
          <p:nvPr/>
        </p:nvSpPr>
        <p:spPr bwMode="auto">
          <a:xfrm>
            <a:off x="0" y="0"/>
            <a:ext cx="9906000" cy="519113"/>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CLASSIFICAZIONE DEI RISCHI</a:t>
            </a:r>
            <a:r>
              <a:rPr lang="it-IT" sz="2800" b="1">
                <a:solidFill>
                  <a:srgbClr val="CC3399"/>
                </a:solidFill>
                <a:effectLst>
                  <a:outerShdw blurRad="38100" dist="38100" dir="2700000" algn="tl">
                    <a:srgbClr val="000000"/>
                  </a:outerShdw>
                </a:effectLst>
                <a:latin typeface="Bookman Old Style" pitchFamily="18" charset="0"/>
              </a:rPr>
              <a:t> </a:t>
            </a:r>
          </a:p>
        </p:txBody>
      </p:sp>
      <p:sp>
        <p:nvSpPr>
          <p:cNvPr id="491523" name="Rectangle 3"/>
          <p:cNvSpPr>
            <a:spLocks noChangeArrowheads="1"/>
          </p:cNvSpPr>
          <p:nvPr/>
        </p:nvSpPr>
        <p:spPr bwMode="auto">
          <a:xfrm>
            <a:off x="920750" y="749300"/>
            <a:ext cx="7993063" cy="457200"/>
          </a:xfrm>
          <a:prstGeom prst="rect">
            <a:avLst/>
          </a:prstGeom>
          <a:noFill/>
          <a:ln w="9525">
            <a:noFill/>
            <a:miter lim="800000"/>
            <a:headEnd/>
            <a:tailEnd/>
          </a:ln>
          <a:effectLst/>
        </p:spPr>
        <p:txBody>
          <a:bodyPr>
            <a:spAutoFit/>
          </a:bodyPr>
          <a:lstStyle/>
          <a:p>
            <a:r>
              <a:rPr lang="it-IT" b="1">
                <a:solidFill>
                  <a:srgbClr val="006600"/>
                </a:solidFill>
                <a:latin typeface="Bookman Old Style" pitchFamily="18" charset="0"/>
                <a:cs typeface="Times New Roman" pitchFamily="18" charset="0"/>
              </a:rPr>
              <a:t>RISCHI PER LA SICUREZZA</a:t>
            </a:r>
            <a:r>
              <a:rPr lang="it-IT" b="1" i="1">
                <a:solidFill>
                  <a:srgbClr val="000000"/>
                </a:solidFill>
                <a:latin typeface="Bookman Old Style" pitchFamily="18" charset="0"/>
                <a:cs typeface="Times New Roman" pitchFamily="18" charset="0"/>
              </a:rPr>
              <a:t> </a:t>
            </a:r>
            <a:endParaRPr lang="it-IT" b="1">
              <a:latin typeface="Bookman Old Style" pitchFamily="18" charset="0"/>
            </a:endParaRPr>
          </a:p>
        </p:txBody>
      </p:sp>
      <p:sp>
        <p:nvSpPr>
          <p:cNvPr id="491524" name="Rectangle 4"/>
          <p:cNvSpPr>
            <a:spLocks noChangeArrowheads="1"/>
          </p:cNvSpPr>
          <p:nvPr/>
        </p:nvSpPr>
        <p:spPr bwMode="auto">
          <a:xfrm>
            <a:off x="2133600" y="1541463"/>
            <a:ext cx="1701800" cy="457200"/>
          </a:xfrm>
          <a:prstGeom prst="rect">
            <a:avLst/>
          </a:prstGeom>
          <a:noFill/>
          <a:ln w="9525">
            <a:noFill/>
            <a:miter lim="800000"/>
            <a:headEnd/>
            <a:tailEnd/>
          </a:ln>
          <a:effectLst/>
        </p:spPr>
        <p:txBody>
          <a:bodyPr>
            <a:spAutoFit/>
          </a:bodyPr>
          <a:lstStyle/>
          <a:p>
            <a:pPr algn="r"/>
            <a:r>
              <a:rPr lang="it-IT" b="1" i="1">
                <a:solidFill>
                  <a:srgbClr val="000000"/>
                </a:solidFill>
                <a:latin typeface="Bookman Old Style" pitchFamily="18" charset="0"/>
                <a:cs typeface="Times New Roman" pitchFamily="18" charset="0"/>
              </a:rPr>
              <a:t>dovuti a </a:t>
            </a:r>
            <a:endParaRPr lang="it-IT">
              <a:latin typeface="Bookman Old Style" pitchFamily="18" charset="0"/>
            </a:endParaRPr>
          </a:p>
        </p:txBody>
      </p:sp>
      <p:sp>
        <p:nvSpPr>
          <p:cNvPr id="491525" name="Rectangle 5"/>
          <p:cNvSpPr>
            <a:spLocks noChangeArrowheads="1"/>
          </p:cNvSpPr>
          <p:nvPr/>
        </p:nvSpPr>
        <p:spPr bwMode="auto">
          <a:xfrm>
            <a:off x="4484688" y="1257300"/>
            <a:ext cx="5310187" cy="1795463"/>
          </a:xfrm>
          <a:prstGeom prst="rect">
            <a:avLst/>
          </a:prstGeom>
          <a:solidFill>
            <a:srgbClr val="FFFFCC"/>
          </a:solidFill>
          <a:ln w="28575">
            <a:solidFill>
              <a:schemeClr val="tx1"/>
            </a:solidFill>
            <a:miter lim="800000"/>
            <a:headEnd/>
            <a:tailEnd/>
          </a:ln>
          <a:effectLst/>
        </p:spPr>
        <p:txBody>
          <a:bodyPr>
            <a:spAutoFit/>
          </a:bodyPr>
          <a:lstStyle/>
          <a:p>
            <a:r>
              <a:rPr lang="it-IT" sz="2200">
                <a:solidFill>
                  <a:srgbClr val="0000FF"/>
                </a:solidFill>
                <a:latin typeface="Bookman Old Style" pitchFamily="18" charset="0"/>
                <a:cs typeface="Times New Roman" pitchFamily="18" charset="0"/>
              </a:rPr>
              <a:t>Strutture</a:t>
            </a:r>
            <a:endParaRPr lang="it-IT" sz="2200" i="1">
              <a:solidFill>
                <a:srgbClr val="003366"/>
              </a:solidFill>
              <a:latin typeface="Bookman Old Style" pitchFamily="18" charset="0"/>
              <a:cs typeface="Times New Roman" pitchFamily="18" charset="0"/>
            </a:endParaRPr>
          </a:p>
          <a:p>
            <a:pPr eaLnBrk="0" hangingPunct="0"/>
            <a:r>
              <a:rPr lang="it-IT" sz="2200">
                <a:solidFill>
                  <a:srgbClr val="0000FF"/>
                </a:solidFill>
                <a:latin typeface="Bookman Old Style" pitchFamily="18" charset="0"/>
                <a:cs typeface="Times New Roman" pitchFamily="18" charset="0"/>
              </a:rPr>
              <a:t>Macchine</a:t>
            </a:r>
            <a:endParaRPr lang="it-IT" sz="2200" i="1">
              <a:solidFill>
                <a:srgbClr val="003366"/>
              </a:solidFill>
              <a:latin typeface="Bookman Old Style" pitchFamily="18" charset="0"/>
              <a:cs typeface="Times New Roman" pitchFamily="18" charset="0"/>
            </a:endParaRPr>
          </a:p>
          <a:p>
            <a:pPr eaLnBrk="0" hangingPunct="0"/>
            <a:r>
              <a:rPr lang="it-IT" sz="2200">
                <a:solidFill>
                  <a:srgbClr val="0000FF"/>
                </a:solidFill>
                <a:latin typeface="Bookman Old Style" pitchFamily="18" charset="0"/>
                <a:cs typeface="Times New Roman" pitchFamily="18" charset="0"/>
              </a:rPr>
              <a:t>Impianti elettrici</a:t>
            </a:r>
            <a:endParaRPr lang="it-IT" sz="2200" i="1">
              <a:solidFill>
                <a:srgbClr val="003366"/>
              </a:solidFill>
              <a:latin typeface="Bookman Old Style" pitchFamily="18" charset="0"/>
              <a:cs typeface="Times New Roman" pitchFamily="18" charset="0"/>
            </a:endParaRPr>
          </a:p>
          <a:p>
            <a:pPr eaLnBrk="0" hangingPunct="0"/>
            <a:r>
              <a:rPr lang="it-IT" sz="2200">
                <a:solidFill>
                  <a:srgbClr val="0000FF"/>
                </a:solidFill>
                <a:latin typeface="Bookman Old Style" pitchFamily="18" charset="0"/>
                <a:cs typeface="Times New Roman" pitchFamily="18" charset="0"/>
              </a:rPr>
              <a:t>Incendio - Esplosioni</a:t>
            </a:r>
            <a:endParaRPr lang="it-IT" sz="2200" i="1">
              <a:solidFill>
                <a:srgbClr val="003366"/>
              </a:solidFill>
              <a:latin typeface="Bookman Old Style" pitchFamily="18" charset="0"/>
              <a:cs typeface="Times New Roman" pitchFamily="18" charset="0"/>
            </a:endParaRPr>
          </a:p>
          <a:p>
            <a:pPr eaLnBrk="0" hangingPunct="0"/>
            <a:r>
              <a:rPr lang="it-IT" sz="2200">
                <a:solidFill>
                  <a:srgbClr val="0000FF"/>
                </a:solidFill>
                <a:latin typeface="Bookman Old Style" pitchFamily="18" charset="0"/>
                <a:cs typeface="Times New Roman" pitchFamily="18" charset="0"/>
              </a:rPr>
              <a:t>Sostanze e preparati pericolosi </a:t>
            </a:r>
          </a:p>
        </p:txBody>
      </p:sp>
      <p:sp>
        <p:nvSpPr>
          <p:cNvPr id="491526" name="Rectangle 6"/>
          <p:cNvSpPr>
            <a:spLocks noChangeArrowheads="1"/>
          </p:cNvSpPr>
          <p:nvPr/>
        </p:nvSpPr>
        <p:spPr bwMode="auto">
          <a:xfrm>
            <a:off x="4592638" y="5616575"/>
            <a:ext cx="5035550" cy="1125538"/>
          </a:xfrm>
          <a:prstGeom prst="rect">
            <a:avLst/>
          </a:prstGeom>
          <a:solidFill>
            <a:srgbClr val="FFFFCC"/>
          </a:solidFill>
          <a:ln w="28575" algn="ctr">
            <a:solidFill>
              <a:schemeClr val="tx1"/>
            </a:solidFill>
            <a:miter lim="800000"/>
            <a:headEnd/>
            <a:tailEnd/>
          </a:ln>
          <a:effectLst/>
        </p:spPr>
        <p:txBody>
          <a:bodyPr>
            <a:spAutoFit/>
          </a:bodyPr>
          <a:lstStyle/>
          <a:p>
            <a:pPr eaLnBrk="0" hangingPunct="0"/>
            <a:r>
              <a:rPr lang="it-IT" sz="2200">
                <a:solidFill>
                  <a:srgbClr val="0000FF"/>
                </a:solidFill>
                <a:latin typeface="Bookman Old Style" pitchFamily="18" charset="0"/>
                <a:cs typeface="Times New Roman" pitchFamily="18" charset="0"/>
              </a:rPr>
              <a:t>Organizzazione del lavoro</a:t>
            </a:r>
          </a:p>
          <a:p>
            <a:pPr eaLnBrk="0" hangingPunct="0"/>
            <a:r>
              <a:rPr lang="it-IT" sz="2200">
                <a:solidFill>
                  <a:srgbClr val="0000FF"/>
                </a:solidFill>
                <a:latin typeface="Bookman Old Style" pitchFamily="18" charset="0"/>
                <a:cs typeface="Times New Roman" pitchFamily="18" charset="0"/>
              </a:rPr>
              <a:t>Fattori psicologici</a:t>
            </a:r>
          </a:p>
          <a:p>
            <a:pPr eaLnBrk="0" hangingPunct="0"/>
            <a:r>
              <a:rPr lang="it-IT" sz="2200">
                <a:solidFill>
                  <a:srgbClr val="0000FF"/>
                </a:solidFill>
                <a:latin typeface="Bookman Old Style" pitchFamily="18" charset="0"/>
                <a:cs typeface="Times New Roman" pitchFamily="18" charset="0"/>
              </a:rPr>
              <a:t>Fattori ergonomici  </a:t>
            </a:r>
          </a:p>
        </p:txBody>
      </p:sp>
      <p:sp>
        <p:nvSpPr>
          <p:cNvPr id="491527" name="Rectangle 7"/>
          <p:cNvSpPr>
            <a:spLocks noChangeArrowheads="1"/>
          </p:cNvSpPr>
          <p:nvPr/>
        </p:nvSpPr>
        <p:spPr bwMode="auto">
          <a:xfrm>
            <a:off x="936625" y="3182938"/>
            <a:ext cx="5168900" cy="457200"/>
          </a:xfrm>
          <a:prstGeom prst="rect">
            <a:avLst/>
          </a:prstGeom>
          <a:noFill/>
          <a:ln w="9525" algn="ctr">
            <a:noFill/>
            <a:miter lim="800000"/>
            <a:headEnd/>
            <a:tailEnd/>
          </a:ln>
          <a:effectLst/>
        </p:spPr>
        <p:txBody>
          <a:bodyPr>
            <a:spAutoFit/>
          </a:bodyPr>
          <a:lstStyle/>
          <a:p>
            <a:r>
              <a:rPr lang="it-IT" b="1">
                <a:solidFill>
                  <a:srgbClr val="006600"/>
                </a:solidFill>
                <a:latin typeface="Bookman Old Style" pitchFamily="18" charset="0"/>
                <a:cs typeface="Times New Roman" pitchFamily="18" charset="0"/>
              </a:rPr>
              <a:t>RISCHI PER LA SALUTE </a:t>
            </a:r>
          </a:p>
        </p:txBody>
      </p:sp>
      <p:sp>
        <p:nvSpPr>
          <p:cNvPr id="491528" name="Rectangle 8"/>
          <p:cNvSpPr>
            <a:spLocks noChangeArrowheads="1"/>
          </p:cNvSpPr>
          <p:nvPr/>
        </p:nvSpPr>
        <p:spPr bwMode="auto">
          <a:xfrm>
            <a:off x="895350" y="3963988"/>
            <a:ext cx="2841625" cy="457200"/>
          </a:xfrm>
          <a:prstGeom prst="rect">
            <a:avLst/>
          </a:prstGeom>
          <a:noFill/>
          <a:ln w="9525" algn="ctr">
            <a:noFill/>
            <a:miter lim="800000"/>
            <a:headEnd/>
            <a:tailEnd/>
          </a:ln>
          <a:effectLst/>
        </p:spPr>
        <p:txBody>
          <a:bodyPr>
            <a:spAutoFit/>
          </a:bodyPr>
          <a:lstStyle/>
          <a:p>
            <a:pPr algn="r"/>
            <a:r>
              <a:rPr lang="it-IT" b="1" i="1">
                <a:solidFill>
                  <a:srgbClr val="000000"/>
                </a:solidFill>
                <a:latin typeface="Bookman Old Style" pitchFamily="18" charset="0"/>
                <a:cs typeface="Times New Roman" pitchFamily="18" charset="0"/>
              </a:rPr>
              <a:t>dovuti a </a:t>
            </a:r>
          </a:p>
        </p:txBody>
      </p:sp>
      <p:sp>
        <p:nvSpPr>
          <p:cNvPr id="491529" name="Rectangle 9"/>
          <p:cNvSpPr>
            <a:spLocks noChangeArrowheads="1"/>
          </p:cNvSpPr>
          <p:nvPr/>
        </p:nvSpPr>
        <p:spPr bwMode="auto">
          <a:xfrm>
            <a:off x="879475" y="5126038"/>
            <a:ext cx="9906000" cy="457200"/>
          </a:xfrm>
          <a:prstGeom prst="rect">
            <a:avLst/>
          </a:prstGeom>
          <a:noFill/>
          <a:ln w="9525" algn="ctr">
            <a:noFill/>
            <a:miter lim="800000"/>
            <a:headEnd/>
            <a:tailEnd/>
          </a:ln>
          <a:effectLst/>
        </p:spPr>
        <p:txBody>
          <a:bodyPr>
            <a:spAutoFit/>
          </a:bodyPr>
          <a:lstStyle/>
          <a:p>
            <a:r>
              <a:rPr lang="it-IT" b="1">
                <a:solidFill>
                  <a:srgbClr val="006600"/>
                </a:solidFill>
                <a:latin typeface="Bookman Old Style" pitchFamily="18" charset="0"/>
                <a:cs typeface="Times New Roman" pitchFamily="18" charset="0"/>
              </a:rPr>
              <a:t>RISCHI TRASVERSALI O ORGANIZZATIVI </a:t>
            </a:r>
          </a:p>
        </p:txBody>
      </p:sp>
      <p:sp>
        <p:nvSpPr>
          <p:cNvPr id="491530" name="Rectangle 10"/>
          <p:cNvSpPr>
            <a:spLocks noChangeArrowheads="1"/>
          </p:cNvSpPr>
          <p:nvPr/>
        </p:nvSpPr>
        <p:spPr bwMode="auto">
          <a:xfrm>
            <a:off x="895350" y="5908675"/>
            <a:ext cx="2841625" cy="457200"/>
          </a:xfrm>
          <a:prstGeom prst="rect">
            <a:avLst/>
          </a:prstGeom>
          <a:noFill/>
          <a:ln w="9525" algn="ctr">
            <a:noFill/>
            <a:miter lim="800000"/>
            <a:headEnd/>
            <a:tailEnd/>
          </a:ln>
          <a:effectLst/>
        </p:spPr>
        <p:txBody>
          <a:bodyPr>
            <a:spAutoFit/>
          </a:bodyPr>
          <a:lstStyle/>
          <a:p>
            <a:pPr algn="r"/>
            <a:r>
              <a:rPr lang="it-IT" b="1" i="1">
                <a:solidFill>
                  <a:srgbClr val="000000"/>
                </a:solidFill>
                <a:latin typeface="Bookman Old Style" pitchFamily="18" charset="0"/>
                <a:cs typeface="Times New Roman" pitchFamily="18" charset="0"/>
              </a:rPr>
              <a:t>dovuti a </a:t>
            </a:r>
          </a:p>
        </p:txBody>
      </p:sp>
      <p:graphicFrame>
        <p:nvGraphicFramePr>
          <p:cNvPr id="491531" name="Group 11"/>
          <p:cNvGraphicFramePr>
            <a:graphicFrameLocks noGrp="1"/>
          </p:cNvGraphicFramePr>
          <p:nvPr/>
        </p:nvGraphicFramePr>
        <p:xfrm>
          <a:off x="4568825" y="3629025"/>
          <a:ext cx="4992688" cy="1332865"/>
        </p:xfrm>
        <a:graphic>
          <a:graphicData uri="http://schemas.openxmlformats.org/drawingml/2006/table">
            <a:tbl>
              <a:tblPr/>
              <a:tblGrid>
                <a:gridCol w="2916238"/>
                <a:gridCol w="2076450"/>
              </a:tblGrid>
              <a:tr h="3238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200" b="0" i="0" u="none" strike="noStrike" cap="none" normalizeH="0" baseline="0" smtClean="0">
                          <a:ln>
                            <a:noFill/>
                          </a:ln>
                          <a:solidFill>
                            <a:srgbClr val="0000FF"/>
                          </a:solidFill>
                          <a:effectLst/>
                          <a:latin typeface="Bookman Old Style" pitchFamily="18" charset="0"/>
                          <a:cs typeface="Times New Roman" pitchFamily="18" charset="0"/>
                        </a:rPr>
                        <a:t>Agenti chimici</a:t>
                      </a: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90000"/>
                        </a:lnSpc>
                        <a:spcBef>
                          <a:spcPct val="30000"/>
                        </a:spcBef>
                        <a:spcAft>
                          <a:spcPct val="0"/>
                        </a:spcAft>
                        <a:buClr>
                          <a:srgbClr val="FF0000"/>
                        </a:buClr>
                        <a:buSzTx/>
                        <a:buFont typeface="Wingdings" pitchFamily="2" charset="2"/>
                        <a:buNone/>
                        <a:tabLst/>
                      </a:pPr>
                      <a:endParaRPr kumimoji="0" lang="it-IT" sz="1800" b="0" i="0" u="none" strike="noStrike" cap="none" normalizeH="0" baseline="0" smtClean="0">
                        <a:ln>
                          <a:noFill/>
                        </a:ln>
                        <a:solidFill>
                          <a:srgbClr val="0000FF"/>
                        </a:solidFill>
                        <a:effectLst/>
                        <a:latin typeface="Bookman Old Style"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r>
              <a:tr h="3222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200" b="0" i="0" u="none" strike="noStrike" cap="none" normalizeH="0" baseline="0" smtClean="0">
                          <a:ln>
                            <a:noFill/>
                          </a:ln>
                          <a:solidFill>
                            <a:srgbClr val="FF3399"/>
                          </a:solidFill>
                          <a:effectLst/>
                          <a:latin typeface="Bookman Old Style" pitchFamily="18" charset="0"/>
                          <a:cs typeface="Times New Roman" pitchFamily="18" charset="0"/>
                        </a:rPr>
                        <a:t>Agenti biologici</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90000"/>
                        </a:lnSpc>
                        <a:spcBef>
                          <a:spcPct val="30000"/>
                        </a:spcBef>
                        <a:spcAft>
                          <a:spcPct val="0"/>
                        </a:spcAft>
                        <a:buClr>
                          <a:srgbClr val="FF0000"/>
                        </a:buClr>
                        <a:buSzTx/>
                        <a:buFont typeface="Wingdings" pitchFamily="2" charset="2"/>
                        <a:buNone/>
                        <a:tabLst/>
                      </a:pPr>
                      <a:endParaRPr kumimoji="0" lang="it-IT" sz="1800" b="0" i="0" u="none" strike="noStrike" cap="none" normalizeH="0" baseline="0" smtClean="0">
                        <a:ln>
                          <a:noFill/>
                        </a:ln>
                        <a:solidFill>
                          <a:srgbClr val="0000FF"/>
                        </a:solidFill>
                        <a:effectLst/>
                        <a:latin typeface="Bookman Old Style" pitchFamily="18"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FFCC"/>
                    </a:solidFill>
                  </a:tcPr>
                </a:tc>
              </a:tr>
              <a:tr h="4794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2200" b="0" i="0" u="none" strike="noStrike" cap="none" normalizeH="0" baseline="0" smtClean="0">
                          <a:ln>
                            <a:noFill/>
                          </a:ln>
                          <a:solidFill>
                            <a:srgbClr val="FF3399"/>
                          </a:solidFill>
                          <a:effectLst/>
                          <a:latin typeface="Bookman Old Style" pitchFamily="18" charset="0"/>
                          <a:cs typeface="Times New Roman" pitchFamily="18" charset="0"/>
                        </a:rPr>
                        <a:t>Agenti fisici</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90000"/>
                        </a:lnSpc>
                        <a:spcBef>
                          <a:spcPct val="30000"/>
                        </a:spcBef>
                        <a:spcAft>
                          <a:spcPct val="0"/>
                        </a:spcAft>
                        <a:buClr>
                          <a:srgbClr val="FF0000"/>
                        </a:buClr>
                        <a:buSzTx/>
                        <a:buFont typeface="Wingdings" pitchFamily="2" charset="2"/>
                        <a:buNone/>
                        <a:tabLst/>
                      </a:pPr>
                      <a:endParaRPr kumimoji="0" lang="it-IT" sz="1800" b="0" i="0" u="none" strike="noStrike" cap="none" normalizeH="0" baseline="0" smtClean="0">
                        <a:ln>
                          <a:noFill/>
                        </a:ln>
                        <a:solidFill>
                          <a:srgbClr val="0000FF"/>
                        </a:solidFill>
                        <a:effectLst/>
                        <a:latin typeface="Bookman Old Style" pitchFamily="18"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0" y="92075"/>
            <a:ext cx="9906000" cy="4572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rPr>
              <a:t>MISURE GENERALI DI TUTELA</a:t>
            </a:r>
          </a:p>
        </p:txBody>
      </p:sp>
      <p:sp>
        <p:nvSpPr>
          <p:cNvPr id="524291" name="Text Box 3"/>
          <p:cNvSpPr txBox="1">
            <a:spLocks noChangeArrowheads="1"/>
          </p:cNvSpPr>
          <p:nvPr/>
        </p:nvSpPr>
        <p:spPr bwMode="auto">
          <a:xfrm>
            <a:off x="1052513" y="2420938"/>
            <a:ext cx="8582025" cy="3960812"/>
          </a:xfrm>
          <a:prstGeom prst="rect">
            <a:avLst/>
          </a:prstGeom>
          <a:noFill/>
          <a:ln w="9525" algn="ctr">
            <a:noFill/>
            <a:miter lim="800000"/>
            <a:headEnd/>
            <a:tailEnd/>
          </a:ln>
          <a:effectLst/>
        </p:spPr>
        <p:txBody>
          <a:bodyPr/>
          <a:lstStyle/>
          <a:p>
            <a:pPr marL="193675" indent="-193675" algn="just">
              <a:lnSpc>
                <a:spcPct val="150000"/>
              </a:lnSpc>
              <a:buClr>
                <a:srgbClr val="CC3399"/>
              </a:buClr>
              <a:buFont typeface="Wingdings" pitchFamily="2" charset="2"/>
              <a:buChar char="ü"/>
            </a:pPr>
            <a:r>
              <a:rPr lang="it-IT">
                <a:solidFill>
                  <a:srgbClr val="000066"/>
                </a:solidFill>
                <a:latin typeface="Bookman Old Style" pitchFamily="18" charset="0"/>
                <a:cs typeface="Times New Roman" pitchFamily="18" charset="0"/>
              </a:rPr>
              <a:t>Sorveglianza Sanitaria (capo III Art.279)</a:t>
            </a:r>
          </a:p>
          <a:p>
            <a:pPr marL="1768475" lvl="3" indent="-342900" algn="just">
              <a:lnSpc>
                <a:spcPct val="150000"/>
              </a:lnSpc>
              <a:buClr>
                <a:srgbClr val="CC3399"/>
              </a:buClr>
              <a:buFont typeface="Wingdings" pitchFamily="2" charset="2"/>
              <a:buChar char="§"/>
            </a:pPr>
            <a:r>
              <a:rPr lang="it-IT">
                <a:solidFill>
                  <a:srgbClr val="000066"/>
                </a:solidFill>
                <a:latin typeface="Bookman Old Style" pitchFamily="18" charset="0"/>
                <a:cs typeface="Times New Roman" pitchFamily="18" charset="0"/>
              </a:rPr>
              <a:t>	Prevenzione e controllo</a:t>
            </a:r>
          </a:p>
          <a:p>
            <a:pPr marL="1768475" lvl="3" indent="-342900">
              <a:lnSpc>
                <a:spcPct val="150000"/>
              </a:lnSpc>
              <a:buClr>
                <a:srgbClr val="CC3399"/>
              </a:buClr>
              <a:buFont typeface="Wingdings" pitchFamily="2" charset="2"/>
              <a:buChar char="§"/>
            </a:pPr>
            <a:r>
              <a:rPr lang="it-IT">
                <a:solidFill>
                  <a:srgbClr val="000066"/>
                </a:solidFill>
                <a:latin typeface="Bookman Old Style" pitchFamily="18" charset="0"/>
                <a:cs typeface="Times New Roman" pitchFamily="18" charset="0"/>
              </a:rPr>
              <a:t>	Registro degli esposti e degli eventi accidentali</a:t>
            </a:r>
          </a:p>
          <a:p>
            <a:pPr marL="1768475" lvl="3" indent="-342900" algn="just">
              <a:lnSpc>
                <a:spcPct val="150000"/>
              </a:lnSpc>
              <a:buClr>
                <a:srgbClr val="CC3399"/>
              </a:buClr>
              <a:buFont typeface="Wingdings" pitchFamily="2" charset="2"/>
              <a:buChar char="§"/>
            </a:pPr>
            <a:r>
              <a:rPr lang="it-IT">
                <a:solidFill>
                  <a:srgbClr val="000066"/>
                </a:solidFill>
                <a:latin typeface="Bookman Old Style" pitchFamily="18" charset="0"/>
                <a:cs typeface="Times New Roman" pitchFamily="18" charset="0"/>
              </a:rPr>
              <a:t>	Registro dei casi di malattia e decesso</a:t>
            </a:r>
          </a:p>
          <a:p>
            <a:pPr marL="1768475" lvl="3" indent="-342900" algn="just">
              <a:lnSpc>
                <a:spcPct val="150000"/>
              </a:lnSpc>
              <a:buClr>
                <a:srgbClr val="CC3399"/>
              </a:buClr>
              <a:buFont typeface="Wingdings" pitchFamily="2" charset="2"/>
              <a:buChar char="§"/>
            </a:pPr>
            <a:endParaRPr lang="it-IT">
              <a:solidFill>
                <a:srgbClr val="000066"/>
              </a:solidFill>
              <a:latin typeface="Bookman Old Style" pitchFamily="18" charset="0"/>
              <a:cs typeface="Times New Roman" pitchFamily="18" charset="0"/>
            </a:endParaRPr>
          </a:p>
        </p:txBody>
      </p:sp>
      <p:sp>
        <p:nvSpPr>
          <p:cNvPr id="524292" name="Text Box 4"/>
          <p:cNvSpPr txBox="1">
            <a:spLocks noChangeArrowheads="1"/>
          </p:cNvSpPr>
          <p:nvPr/>
        </p:nvSpPr>
        <p:spPr bwMode="auto">
          <a:xfrm>
            <a:off x="1179513" y="990600"/>
            <a:ext cx="9245600" cy="457200"/>
          </a:xfrm>
          <a:prstGeom prst="rect">
            <a:avLst/>
          </a:prstGeom>
          <a:noFill/>
          <a:ln w="9525" algn="ctr">
            <a:noFill/>
            <a:miter lim="800000"/>
            <a:headEnd/>
            <a:tailEnd/>
          </a:ln>
          <a:effectLst/>
        </p:spPr>
        <p:txBody>
          <a:bodyPr/>
          <a:lstStyle/>
          <a:p>
            <a:pPr marL="193675" indent="-193675" algn="just">
              <a:lnSpc>
                <a:spcPct val="150000"/>
              </a:lnSpc>
              <a:buClr>
                <a:srgbClr val="CC3399"/>
              </a:buClr>
              <a:buFont typeface="Wingdings" pitchFamily="2" charset="2"/>
              <a:buChar char="ü"/>
            </a:pPr>
            <a:r>
              <a:rPr lang="it-IT">
                <a:solidFill>
                  <a:srgbClr val="000066"/>
                </a:solidFill>
                <a:latin typeface="Bookman Old Style" pitchFamily="18" charset="0"/>
                <a:cs typeface="Times New Roman" pitchFamily="18" charset="0"/>
              </a:rPr>
              <a:t>Informazione Formazione (art.278)</a:t>
            </a:r>
          </a:p>
        </p:txBody>
      </p:sp>
      <p:pic>
        <p:nvPicPr>
          <p:cNvPr id="524293" name="Picture 5" descr="logoformazione">
            <a:hlinkClick r:id="rId2"/>
          </p:cNvPr>
          <p:cNvPicPr>
            <a:picLocks noChangeAspect="1" noChangeArrowheads="1"/>
          </p:cNvPicPr>
          <p:nvPr/>
        </p:nvPicPr>
        <p:blipFill>
          <a:blip r:embed="rId3" cstate="print"/>
          <a:srcRect/>
          <a:stretch>
            <a:fillRect/>
          </a:stretch>
        </p:blipFill>
        <p:spPr bwMode="auto">
          <a:xfrm>
            <a:off x="7370763" y="1052513"/>
            <a:ext cx="1300162" cy="1047750"/>
          </a:xfrm>
          <a:prstGeom prst="rect">
            <a:avLst/>
          </a:prstGeom>
          <a:noFill/>
        </p:spPr>
      </p:pic>
      <p:pic>
        <p:nvPicPr>
          <p:cNvPr id="524294" name="Picture 6" descr="Disc">
            <a:hlinkClick r:id="rId4"/>
          </p:cNvPr>
          <p:cNvPicPr>
            <a:picLocks noChangeAspect="1" noChangeArrowheads="1"/>
          </p:cNvPicPr>
          <p:nvPr/>
        </p:nvPicPr>
        <p:blipFill>
          <a:blip r:embed="rId5" cstate="print"/>
          <a:srcRect/>
          <a:stretch>
            <a:fillRect/>
          </a:stretch>
        </p:blipFill>
        <p:spPr bwMode="auto">
          <a:xfrm>
            <a:off x="8502650" y="2565400"/>
            <a:ext cx="1403350" cy="10652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4292"/>
                                        </p:tgtEl>
                                        <p:attrNameLst>
                                          <p:attrName>style.visibility</p:attrName>
                                        </p:attrNameLst>
                                      </p:cBhvr>
                                      <p:to>
                                        <p:strVal val="visible"/>
                                      </p:to>
                                    </p:set>
                                    <p:anim calcmode="lin" valueType="num">
                                      <p:cBhvr>
                                        <p:cTn id="7" dur="1000" fill="hold"/>
                                        <p:tgtEl>
                                          <p:spTgt spid="524292"/>
                                        </p:tgtEl>
                                        <p:attrNameLst>
                                          <p:attrName>ppt_w</p:attrName>
                                        </p:attrNameLst>
                                      </p:cBhvr>
                                      <p:tavLst>
                                        <p:tav tm="0">
                                          <p:val>
                                            <p:strVal val="#ppt_w*0.70"/>
                                          </p:val>
                                        </p:tav>
                                        <p:tav tm="100000">
                                          <p:val>
                                            <p:strVal val="#ppt_w"/>
                                          </p:val>
                                        </p:tav>
                                      </p:tavLst>
                                    </p:anim>
                                    <p:anim calcmode="lin" valueType="num">
                                      <p:cBhvr>
                                        <p:cTn id="8" dur="1000" fill="hold"/>
                                        <p:tgtEl>
                                          <p:spTgt spid="524292"/>
                                        </p:tgtEl>
                                        <p:attrNameLst>
                                          <p:attrName>ppt_h</p:attrName>
                                        </p:attrNameLst>
                                      </p:cBhvr>
                                      <p:tavLst>
                                        <p:tav tm="0">
                                          <p:val>
                                            <p:strVal val="#ppt_h"/>
                                          </p:val>
                                        </p:tav>
                                        <p:tav tm="100000">
                                          <p:val>
                                            <p:strVal val="#ppt_h"/>
                                          </p:val>
                                        </p:tav>
                                      </p:tavLst>
                                    </p:anim>
                                    <p:animEffect transition="in" filter="fade">
                                      <p:cBhvr>
                                        <p:cTn id="9" dur="1000"/>
                                        <p:tgtEl>
                                          <p:spTgt spid="52429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24291"/>
                                        </p:tgtEl>
                                        <p:attrNameLst>
                                          <p:attrName>style.visibility</p:attrName>
                                        </p:attrNameLst>
                                      </p:cBhvr>
                                      <p:to>
                                        <p:strVal val="visible"/>
                                      </p:to>
                                    </p:set>
                                    <p:anim calcmode="lin" valueType="num">
                                      <p:cBhvr>
                                        <p:cTn id="12" dur="1000" fill="hold"/>
                                        <p:tgtEl>
                                          <p:spTgt spid="524291"/>
                                        </p:tgtEl>
                                        <p:attrNameLst>
                                          <p:attrName>ppt_w</p:attrName>
                                        </p:attrNameLst>
                                      </p:cBhvr>
                                      <p:tavLst>
                                        <p:tav tm="0">
                                          <p:val>
                                            <p:strVal val="#ppt_w*0.70"/>
                                          </p:val>
                                        </p:tav>
                                        <p:tav tm="100000">
                                          <p:val>
                                            <p:strVal val="#ppt_w"/>
                                          </p:val>
                                        </p:tav>
                                      </p:tavLst>
                                    </p:anim>
                                    <p:anim calcmode="lin" valueType="num">
                                      <p:cBhvr>
                                        <p:cTn id="13" dur="1000" fill="hold"/>
                                        <p:tgtEl>
                                          <p:spTgt spid="524291"/>
                                        </p:tgtEl>
                                        <p:attrNameLst>
                                          <p:attrName>ppt_h</p:attrName>
                                        </p:attrNameLst>
                                      </p:cBhvr>
                                      <p:tavLst>
                                        <p:tav tm="0">
                                          <p:val>
                                            <p:strVal val="#ppt_h"/>
                                          </p:val>
                                        </p:tav>
                                        <p:tav tm="100000">
                                          <p:val>
                                            <p:strVal val="#ppt_h"/>
                                          </p:val>
                                        </p:tav>
                                      </p:tavLst>
                                    </p:anim>
                                    <p:animEffect transition="in" filter="fade">
                                      <p:cBhvr>
                                        <p:cTn id="14" dur="1000"/>
                                        <p:tgtEl>
                                          <p:spTgt spid="524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1" grpId="0"/>
      <p:bldP spid="52429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Text Box 2"/>
          <p:cNvSpPr txBox="1">
            <a:spLocks noChangeArrowheads="1"/>
          </p:cNvSpPr>
          <p:nvPr/>
        </p:nvSpPr>
        <p:spPr bwMode="auto">
          <a:xfrm>
            <a:off x="863600" y="-82550"/>
            <a:ext cx="9042400" cy="990600"/>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MISURE TECNICHE, ORGANIZZATIVE, PROCEDURALI (ART. 272)</a:t>
            </a:r>
          </a:p>
        </p:txBody>
      </p:sp>
      <p:sp>
        <p:nvSpPr>
          <p:cNvPr id="528387" name="Text Box 3"/>
          <p:cNvSpPr txBox="1">
            <a:spLocks noChangeArrowheads="1"/>
          </p:cNvSpPr>
          <p:nvPr/>
        </p:nvSpPr>
        <p:spPr bwMode="auto">
          <a:xfrm>
            <a:off x="1039813" y="765175"/>
            <a:ext cx="8737600" cy="822325"/>
          </a:xfrm>
          <a:prstGeom prst="rect">
            <a:avLst/>
          </a:prstGeom>
          <a:noFill/>
          <a:ln w="9525">
            <a:noFill/>
            <a:miter lim="800000"/>
            <a:headEnd/>
            <a:tailEnd/>
          </a:ln>
          <a:effectLst/>
        </p:spPr>
        <p:txBody>
          <a:bodyPr>
            <a:spAutoFit/>
          </a:bodyPr>
          <a:lstStyle/>
          <a:p>
            <a:pPr algn="ctr">
              <a:spcBef>
                <a:spcPct val="50000"/>
              </a:spcBef>
              <a:buClr>
                <a:srgbClr val="FF0000"/>
              </a:buClr>
            </a:pPr>
            <a:r>
              <a:rPr lang="it-IT">
                <a:solidFill>
                  <a:srgbClr val="FF99FF"/>
                </a:solidFill>
                <a:latin typeface="Bookman Old Style" pitchFamily="18" charset="0"/>
                <a:cs typeface="Times New Roman" pitchFamily="18" charset="0"/>
              </a:rPr>
              <a:t>Evitare l’uso dell’agente pericoloso, o sostituirlo con uno meno pericoloso (dove possibile)</a:t>
            </a:r>
          </a:p>
        </p:txBody>
      </p:sp>
      <p:sp>
        <p:nvSpPr>
          <p:cNvPr id="528388" name="Text Box 4"/>
          <p:cNvSpPr txBox="1">
            <a:spLocks noChangeArrowheads="1"/>
          </p:cNvSpPr>
          <p:nvPr/>
        </p:nvSpPr>
        <p:spPr bwMode="auto">
          <a:xfrm>
            <a:off x="1119188" y="1916113"/>
            <a:ext cx="8154987" cy="457200"/>
          </a:xfrm>
          <a:prstGeom prst="rect">
            <a:avLst/>
          </a:prstGeom>
          <a:noFill/>
          <a:ln w="9525" algn="ctr">
            <a:noFill/>
            <a:miter lim="800000"/>
            <a:headEnd/>
            <a:tailEnd/>
          </a:ln>
          <a:effectLst/>
        </p:spPr>
        <p:txBody>
          <a:bodyPr>
            <a:spAutoFit/>
          </a:bodyPr>
          <a:lstStyle/>
          <a:p>
            <a:pPr>
              <a:spcBef>
                <a:spcPct val="50000"/>
              </a:spcBef>
            </a:pPr>
            <a:r>
              <a:rPr lang="it-IT">
                <a:solidFill>
                  <a:srgbClr val="000066"/>
                </a:solidFill>
                <a:latin typeface="Bookman Old Style" pitchFamily="18" charset="0"/>
                <a:cs typeface="Times New Roman" pitchFamily="18" charset="0"/>
              </a:rPr>
              <a:t>Limitare al minimo il numero di lavoratori esposti</a:t>
            </a:r>
          </a:p>
        </p:txBody>
      </p:sp>
      <p:sp>
        <p:nvSpPr>
          <p:cNvPr id="528389" name="Text Box 5"/>
          <p:cNvSpPr txBox="1">
            <a:spLocks noChangeArrowheads="1"/>
          </p:cNvSpPr>
          <p:nvPr/>
        </p:nvSpPr>
        <p:spPr bwMode="auto">
          <a:xfrm>
            <a:off x="685800" y="2601913"/>
            <a:ext cx="9163050" cy="1187450"/>
          </a:xfrm>
          <a:prstGeom prst="rect">
            <a:avLst/>
          </a:prstGeom>
          <a:noFill/>
          <a:ln w="9525" algn="ctr">
            <a:noFill/>
            <a:miter lim="800000"/>
            <a:headEnd/>
            <a:tailEnd/>
          </a:ln>
          <a:effectLst/>
        </p:spPr>
        <p:txBody>
          <a:bodyPr>
            <a:spAutoFit/>
          </a:bodyPr>
          <a:lstStyle/>
          <a:p>
            <a:pPr algn="ctr">
              <a:spcBef>
                <a:spcPct val="50000"/>
              </a:spcBef>
              <a:buClr>
                <a:srgbClr val="FF0000"/>
              </a:buClr>
            </a:pPr>
            <a:r>
              <a:rPr lang="it-IT">
                <a:solidFill>
                  <a:srgbClr val="FF99FF"/>
                </a:solidFill>
                <a:latin typeface="Bookman Old Style" pitchFamily="18" charset="0"/>
                <a:cs typeface="Times New Roman" pitchFamily="18" charset="0"/>
              </a:rPr>
              <a:t>Progettare adeguatamente i processi lavorativi, </a:t>
            </a:r>
            <a:r>
              <a:rPr lang="it-IT">
                <a:solidFill>
                  <a:srgbClr val="009900"/>
                </a:solidFill>
                <a:latin typeface="Bookman Old Style" pitchFamily="18" charset="0"/>
                <a:cs typeface="Times New Roman" pitchFamily="18" charset="0"/>
              </a:rPr>
              <a:t>anche attraverso l’uso di dispositivi di sicurezza atti a proteggere dall’esposizione accidentale ad agenti biologici</a:t>
            </a:r>
          </a:p>
        </p:txBody>
      </p:sp>
      <p:sp>
        <p:nvSpPr>
          <p:cNvPr id="528390" name="Text Box 6"/>
          <p:cNvSpPr txBox="1">
            <a:spLocks noChangeArrowheads="1"/>
          </p:cNvSpPr>
          <p:nvPr/>
        </p:nvSpPr>
        <p:spPr bwMode="auto">
          <a:xfrm>
            <a:off x="660400" y="3908425"/>
            <a:ext cx="8750300" cy="457200"/>
          </a:xfrm>
          <a:prstGeom prst="rect">
            <a:avLst/>
          </a:prstGeom>
          <a:noFill/>
          <a:ln w="9525" algn="ctr">
            <a:noFill/>
            <a:miter lim="800000"/>
            <a:headEnd/>
            <a:tailEnd/>
          </a:ln>
          <a:effectLst/>
        </p:spPr>
        <p:txBody>
          <a:bodyPr>
            <a:spAutoFit/>
          </a:bodyPr>
          <a:lstStyle/>
          <a:p>
            <a:pPr algn="ctr">
              <a:spcBef>
                <a:spcPct val="50000"/>
              </a:spcBef>
            </a:pPr>
            <a:r>
              <a:rPr lang="it-IT">
                <a:solidFill>
                  <a:srgbClr val="000066"/>
                </a:solidFill>
                <a:latin typeface="Bookman Old Style" pitchFamily="18" charset="0"/>
                <a:cs typeface="Times New Roman" pitchFamily="18" charset="0"/>
              </a:rPr>
              <a:t>Adottare misure di protezione collettiva</a:t>
            </a:r>
          </a:p>
        </p:txBody>
      </p:sp>
      <p:sp>
        <p:nvSpPr>
          <p:cNvPr id="528391" name="Text Box 7"/>
          <p:cNvSpPr txBox="1">
            <a:spLocks noChangeArrowheads="1"/>
          </p:cNvSpPr>
          <p:nvPr/>
        </p:nvSpPr>
        <p:spPr bwMode="auto">
          <a:xfrm>
            <a:off x="992188" y="4772025"/>
            <a:ext cx="8750300" cy="457200"/>
          </a:xfrm>
          <a:prstGeom prst="rect">
            <a:avLst/>
          </a:prstGeom>
          <a:noFill/>
          <a:ln w="9525" algn="ctr">
            <a:noFill/>
            <a:miter lim="800000"/>
            <a:headEnd/>
            <a:tailEnd/>
          </a:ln>
          <a:effectLst/>
        </p:spPr>
        <p:txBody>
          <a:bodyPr>
            <a:spAutoFit/>
          </a:bodyPr>
          <a:lstStyle/>
          <a:p>
            <a:pPr algn="ctr">
              <a:spcBef>
                <a:spcPct val="50000"/>
              </a:spcBef>
              <a:buClr>
                <a:srgbClr val="FF0000"/>
              </a:buClr>
            </a:pPr>
            <a:r>
              <a:rPr lang="it-IT">
                <a:solidFill>
                  <a:srgbClr val="FF99FF"/>
                </a:solidFill>
                <a:latin typeface="Bookman Old Style" pitchFamily="18" charset="0"/>
                <a:cs typeface="Times New Roman" pitchFamily="18" charset="0"/>
              </a:rPr>
              <a:t>Adottare dispositivi di protezione individuale (D.P.I.)</a:t>
            </a:r>
          </a:p>
        </p:txBody>
      </p:sp>
      <p:sp>
        <p:nvSpPr>
          <p:cNvPr id="528392" name="Text Box 8"/>
          <p:cNvSpPr txBox="1">
            <a:spLocks noChangeArrowheads="1"/>
          </p:cNvSpPr>
          <p:nvPr/>
        </p:nvSpPr>
        <p:spPr bwMode="auto">
          <a:xfrm>
            <a:off x="992188" y="5414963"/>
            <a:ext cx="8640762" cy="822325"/>
          </a:xfrm>
          <a:prstGeom prst="rect">
            <a:avLst/>
          </a:prstGeom>
          <a:noFill/>
          <a:ln w="9525" algn="ctr">
            <a:noFill/>
            <a:miter lim="800000"/>
            <a:headEnd/>
            <a:tailEnd/>
          </a:ln>
          <a:effectLst/>
        </p:spPr>
        <p:txBody>
          <a:bodyPr>
            <a:spAutoFit/>
          </a:bodyPr>
          <a:lstStyle/>
          <a:p>
            <a:pPr algn="ctr">
              <a:spcBef>
                <a:spcPct val="50000"/>
              </a:spcBef>
            </a:pPr>
            <a:r>
              <a:rPr lang="it-IT">
                <a:solidFill>
                  <a:srgbClr val="000066"/>
                </a:solidFill>
                <a:latin typeface="Bookman Old Style" pitchFamily="18" charset="0"/>
                <a:cs typeface="Times New Roman" pitchFamily="18" charset="0"/>
              </a:rPr>
              <a:t>Adottare misure igieniche per prevenire la propagazione di un agente fuori dal luogo di lavoro</a:t>
            </a:r>
          </a:p>
        </p:txBody>
      </p:sp>
      <p:pic>
        <p:nvPicPr>
          <p:cNvPr id="528393" name="Picture 9" descr="lavoratori">
            <a:hlinkClick r:id="rId2"/>
          </p:cNvPr>
          <p:cNvPicPr>
            <a:picLocks noChangeAspect="1" noChangeArrowheads="1"/>
          </p:cNvPicPr>
          <p:nvPr/>
        </p:nvPicPr>
        <p:blipFill>
          <a:blip r:embed="rId3" cstate="print"/>
          <a:srcRect/>
          <a:stretch>
            <a:fillRect/>
          </a:stretch>
        </p:blipFill>
        <p:spPr bwMode="auto">
          <a:xfrm>
            <a:off x="8816975" y="3632200"/>
            <a:ext cx="1104900" cy="733425"/>
          </a:xfrm>
          <a:prstGeom prst="rect">
            <a:avLst/>
          </a:prstGeom>
          <a:noFill/>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Text Box 2"/>
          <p:cNvSpPr txBox="1">
            <a:spLocks noChangeArrowheads="1"/>
          </p:cNvSpPr>
          <p:nvPr/>
        </p:nvSpPr>
        <p:spPr bwMode="auto">
          <a:xfrm>
            <a:off x="1073150" y="2276475"/>
            <a:ext cx="8832850" cy="457200"/>
          </a:xfrm>
          <a:prstGeom prst="rect">
            <a:avLst/>
          </a:prstGeom>
          <a:noFill/>
          <a:ln w="9525" algn="ctr">
            <a:noFill/>
            <a:miter lim="800000"/>
            <a:headEnd/>
            <a:tailEnd/>
          </a:ln>
          <a:effectLst/>
        </p:spPr>
        <p:txBody>
          <a:bodyPr>
            <a:spAutoFit/>
          </a:bodyPr>
          <a:lstStyle/>
          <a:p>
            <a:pPr algn="ctr">
              <a:spcBef>
                <a:spcPct val="50000"/>
              </a:spcBef>
              <a:buClr>
                <a:srgbClr val="FF0000"/>
              </a:buClr>
            </a:pPr>
            <a:r>
              <a:rPr lang="it-IT">
                <a:solidFill>
                  <a:srgbClr val="FF99FF"/>
                </a:solidFill>
                <a:latin typeface="Bookman Old Style" pitchFamily="18" charset="0"/>
                <a:cs typeface="Times New Roman" pitchFamily="18" charset="0"/>
              </a:rPr>
              <a:t>Definire procedure di emergenza</a:t>
            </a:r>
          </a:p>
        </p:txBody>
      </p:sp>
      <p:sp>
        <p:nvSpPr>
          <p:cNvPr id="529411" name="Text Box 3"/>
          <p:cNvSpPr txBox="1">
            <a:spLocks noChangeArrowheads="1"/>
          </p:cNvSpPr>
          <p:nvPr/>
        </p:nvSpPr>
        <p:spPr bwMode="auto">
          <a:xfrm>
            <a:off x="1120775" y="4868863"/>
            <a:ext cx="8785225" cy="822325"/>
          </a:xfrm>
          <a:prstGeom prst="rect">
            <a:avLst/>
          </a:prstGeom>
          <a:noFill/>
          <a:ln w="9525" algn="ctr">
            <a:noFill/>
            <a:miter lim="800000"/>
            <a:headEnd/>
            <a:tailEnd/>
          </a:ln>
          <a:effectLst/>
        </p:spPr>
        <p:txBody>
          <a:bodyPr>
            <a:spAutoFit/>
          </a:bodyPr>
          <a:lstStyle/>
          <a:p>
            <a:pPr algn="ctr">
              <a:spcBef>
                <a:spcPct val="50000"/>
              </a:spcBef>
              <a:buClr>
                <a:srgbClr val="FF0000"/>
              </a:buClr>
            </a:pPr>
            <a:r>
              <a:rPr lang="it-IT">
                <a:solidFill>
                  <a:srgbClr val="FF99FF"/>
                </a:solidFill>
                <a:latin typeface="Bookman Old Style" pitchFamily="18" charset="0"/>
                <a:cs typeface="Times New Roman" pitchFamily="18" charset="0"/>
              </a:rPr>
              <a:t>Verificare la presenza di agenti biologici sul luogo di lavoro fuori dal contenimento fisico primario</a:t>
            </a:r>
          </a:p>
        </p:txBody>
      </p:sp>
      <p:sp>
        <p:nvSpPr>
          <p:cNvPr id="529412" name="Text Box 4"/>
          <p:cNvSpPr txBox="1">
            <a:spLocks noChangeArrowheads="1"/>
          </p:cNvSpPr>
          <p:nvPr/>
        </p:nvSpPr>
        <p:spPr bwMode="auto">
          <a:xfrm>
            <a:off x="1120775" y="2997200"/>
            <a:ext cx="8785225" cy="1187450"/>
          </a:xfrm>
          <a:prstGeom prst="rect">
            <a:avLst/>
          </a:prstGeom>
          <a:noFill/>
          <a:ln w="9525" algn="ctr">
            <a:noFill/>
            <a:miter lim="800000"/>
            <a:headEnd/>
            <a:tailEnd/>
          </a:ln>
          <a:effectLst/>
        </p:spPr>
        <p:txBody>
          <a:bodyPr>
            <a:spAutoFit/>
          </a:bodyPr>
          <a:lstStyle/>
          <a:p>
            <a:pPr algn="ctr">
              <a:spcBef>
                <a:spcPct val="50000"/>
              </a:spcBef>
            </a:pPr>
            <a:r>
              <a:rPr lang="it-IT">
                <a:solidFill>
                  <a:srgbClr val="000066"/>
                </a:solidFill>
                <a:latin typeface="Bookman Old Style" pitchFamily="18" charset="0"/>
                <a:cs typeface="Times New Roman" pitchFamily="18" charset="0"/>
              </a:rPr>
              <a:t>Elaborare idonee procedure per prelevare, manipolare e trattare campioni di origine umana ed animale campioni in sicurezza di agenti biologici nel luogo di lavoro</a:t>
            </a:r>
          </a:p>
        </p:txBody>
      </p:sp>
      <p:sp>
        <p:nvSpPr>
          <p:cNvPr id="529413" name="Text Box 5"/>
          <p:cNvSpPr txBox="1">
            <a:spLocks noChangeArrowheads="1"/>
          </p:cNvSpPr>
          <p:nvPr/>
        </p:nvSpPr>
        <p:spPr bwMode="auto">
          <a:xfrm>
            <a:off x="1423988" y="-26988"/>
            <a:ext cx="7921625" cy="822326"/>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MISURE TECNICHE, ORGANIZZATIVE, PROCEDURALI (ART. 272)</a:t>
            </a:r>
          </a:p>
        </p:txBody>
      </p:sp>
      <p:pic>
        <p:nvPicPr>
          <p:cNvPr id="529414" name="Picture 6" descr="lavoratori">
            <a:hlinkClick r:id="rId2"/>
          </p:cNvPr>
          <p:cNvPicPr>
            <a:picLocks noChangeAspect="1" noChangeArrowheads="1"/>
          </p:cNvPicPr>
          <p:nvPr/>
        </p:nvPicPr>
        <p:blipFill>
          <a:blip r:embed="rId3" cstate="print"/>
          <a:srcRect/>
          <a:stretch>
            <a:fillRect/>
          </a:stretch>
        </p:blipFill>
        <p:spPr bwMode="auto">
          <a:xfrm>
            <a:off x="8802688" y="4149725"/>
            <a:ext cx="1103312" cy="733425"/>
          </a:xfrm>
          <a:prstGeom prst="rect">
            <a:avLst/>
          </a:prstGeom>
          <a:noFill/>
        </p:spPr>
      </p:pic>
      <p:sp>
        <p:nvSpPr>
          <p:cNvPr id="529415" name="Text Box 7"/>
          <p:cNvSpPr txBox="1">
            <a:spLocks noChangeArrowheads="1"/>
          </p:cNvSpPr>
          <p:nvPr/>
        </p:nvSpPr>
        <p:spPr bwMode="auto">
          <a:xfrm>
            <a:off x="1130300" y="1042988"/>
            <a:ext cx="7254875" cy="822325"/>
          </a:xfrm>
          <a:prstGeom prst="rect">
            <a:avLst/>
          </a:prstGeom>
          <a:noFill/>
          <a:ln w="9525" algn="ctr">
            <a:noFill/>
            <a:miter lim="800000"/>
            <a:headEnd/>
            <a:tailEnd/>
          </a:ln>
          <a:effectLst/>
        </p:spPr>
        <p:txBody>
          <a:bodyPr>
            <a:spAutoFit/>
          </a:bodyPr>
          <a:lstStyle/>
          <a:p>
            <a:pPr algn="ctr">
              <a:spcBef>
                <a:spcPct val="50000"/>
              </a:spcBef>
            </a:pPr>
            <a:r>
              <a:rPr lang="it-IT">
                <a:solidFill>
                  <a:srgbClr val="000066"/>
                </a:solidFill>
                <a:latin typeface="Bookman Old Style" pitchFamily="18" charset="0"/>
                <a:cs typeface="Times New Roman" pitchFamily="18" charset="0"/>
              </a:rPr>
              <a:t>Utilizzare il segnale di rischio biologico rappresentato nell’allegato XLV</a:t>
            </a:r>
          </a:p>
        </p:txBody>
      </p:sp>
      <p:pic>
        <p:nvPicPr>
          <p:cNvPr id="529416" name="Picture 8" descr="Image4"/>
          <p:cNvPicPr>
            <a:picLocks noChangeAspect="1" noChangeArrowheads="1"/>
          </p:cNvPicPr>
          <p:nvPr/>
        </p:nvPicPr>
        <p:blipFill>
          <a:blip r:embed="rId4" cstate="print"/>
          <a:srcRect/>
          <a:stretch>
            <a:fillRect/>
          </a:stretch>
        </p:blipFill>
        <p:spPr bwMode="auto">
          <a:xfrm>
            <a:off x="8072438" y="908050"/>
            <a:ext cx="1676400" cy="1368425"/>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Text Box 2"/>
          <p:cNvSpPr txBox="1">
            <a:spLocks noChangeArrowheads="1"/>
          </p:cNvSpPr>
          <p:nvPr/>
        </p:nvSpPr>
        <p:spPr bwMode="auto">
          <a:xfrm>
            <a:off x="849313" y="1557338"/>
            <a:ext cx="8832850" cy="1552575"/>
          </a:xfrm>
          <a:prstGeom prst="rect">
            <a:avLst/>
          </a:prstGeom>
          <a:noFill/>
          <a:ln w="9525" algn="ctr">
            <a:noFill/>
            <a:miter lim="800000"/>
            <a:headEnd/>
            <a:tailEnd/>
          </a:ln>
          <a:effectLst/>
        </p:spPr>
        <p:txBody>
          <a:bodyPr>
            <a:spAutoFit/>
          </a:bodyPr>
          <a:lstStyle/>
          <a:p>
            <a:pPr algn="ctr">
              <a:spcBef>
                <a:spcPct val="50000"/>
              </a:spcBef>
            </a:pPr>
            <a:r>
              <a:rPr lang="it-IT">
                <a:solidFill>
                  <a:srgbClr val="000066"/>
                </a:solidFill>
                <a:latin typeface="Bookman Old Style" pitchFamily="18" charset="0"/>
                <a:cs typeface="Times New Roman" pitchFamily="18" charset="0"/>
              </a:rPr>
              <a:t>Predisporre i mezzi necessari per la raccolta, lo smaltimento e l’immagazzinamento dei rifiuti mediante l’impiego di contenitori adeguati ed identificabili eventualmente dopo idoneo trattamento dei rifiuti stessi</a:t>
            </a:r>
          </a:p>
        </p:txBody>
      </p:sp>
      <p:sp>
        <p:nvSpPr>
          <p:cNvPr id="530435" name="Text Box 3"/>
          <p:cNvSpPr txBox="1">
            <a:spLocks noChangeArrowheads="1"/>
          </p:cNvSpPr>
          <p:nvPr/>
        </p:nvSpPr>
        <p:spPr bwMode="auto">
          <a:xfrm>
            <a:off x="1073150" y="4076700"/>
            <a:ext cx="8832850" cy="1187450"/>
          </a:xfrm>
          <a:prstGeom prst="rect">
            <a:avLst/>
          </a:prstGeom>
          <a:noFill/>
          <a:ln w="9525" algn="ctr">
            <a:noFill/>
            <a:miter lim="800000"/>
            <a:headEnd/>
            <a:tailEnd/>
          </a:ln>
          <a:effectLst/>
        </p:spPr>
        <p:txBody>
          <a:bodyPr>
            <a:spAutoFit/>
          </a:bodyPr>
          <a:lstStyle/>
          <a:p>
            <a:pPr algn="ctr">
              <a:spcBef>
                <a:spcPct val="50000"/>
              </a:spcBef>
              <a:buClr>
                <a:srgbClr val="FF0000"/>
              </a:buClr>
            </a:pPr>
            <a:r>
              <a:rPr lang="it-IT">
                <a:solidFill>
                  <a:srgbClr val="FF99FF"/>
                </a:solidFill>
                <a:latin typeface="Bookman Old Style" pitchFamily="18" charset="0"/>
                <a:cs typeface="Times New Roman" pitchFamily="18" charset="0"/>
              </a:rPr>
              <a:t>Elaborare idonee procedure per manipolazione e trasporto campioni in sicurezza di agenti biologici nel luogo di lavoro</a:t>
            </a:r>
          </a:p>
        </p:txBody>
      </p:sp>
      <p:sp>
        <p:nvSpPr>
          <p:cNvPr id="530436" name="Text Box 4"/>
          <p:cNvSpPr txBox="1">
            <a:spLocks noChangeArrowheads="1"/>
          </p:cNvSpPr>
          <p:nvPr/>
        </p:nvSpPr>
        <p:spPr bwMode="auto">
          <a:xfrm>
            <a:off x="1423988" y="-26988"/>
            <a:ext cx="7921625" cy="822326"/>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MISURE TECNICHE, ORGANIZZATIVE, PROCEDURALI (ART. 272)</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a:noFill/>
          <a:ln/>
        </p:spPr>
        <p:txBody>
          <a:bodyPr anchor="t"/>
          <a:lstStyle/>
          <a:p>
            <a:pPr algn="ctr"/>
            <a:r>
              <a:rPr lang="it-IT">
                <a:solidFill>
                  <a:srgbClr val="CC3399"/>
                </a:solidFill>
                <a:effectLst>
                  <a:outerShdw blurRad="38100" dist="38100" dir="2700000" algn="tl">
                    <a:srgbClr val="000000"/>
                  </a:outerShdw>
                </a:effectLst>
                <a:latin typeface="Bookman Old Style" pitchFamily="18" charset="0"/>
              </a:rPr>
              <a:t>MISURE IGIENICHE (ART. 273)</a:t>
            </a:r>
          </a:p>
        </p:txBody>
      </p:sp>
      <p:sp>
        <p:nvSpPr>
          <p:cNvPr id="531459" name="Rectangle 3"/>
          <p:cNvSpPr>
            <a:spLocks noGrp="1" noChangeArrowheads="1"/>
          </p:cNvSpPr>
          <p:nvPr>
            <p:ph type="body" idx="1"/>
          </p:nvPr>
        </p:nvSpPr>
        <p:spPr>
          <a:xfrm>
            <a:off x="974725" y="765175"/>
            <a:ext cx="8931275" cy="5568950"/>
          </a:xfrm>
          <a:noFill/>
          <a:ln/>
        </p:spPr>
        <p:txBody>
          <a:bodyPr>
            <a:spAutoFit/>
          </a:bodyPr>
          <a:lstStyle/>
          <a:p>
            <a:pPr>
              <a:lnSpc>
                <a:spcPct val="150000"/>
              </a:lnSpc>
              <a:spcBef>
                <a:spcPct val="0"/>
              </a:spcBef>
              <a:buClr>
                <a:srgbClr val="CC3399"/>
              </a:buClr>
              <a:buFontTx/>
              <a:buChar char="•"/>
            </a:pPr>
            <a:r>
              <a:rPr lang="it-IT" b="0">
                <a:solidFill>
                  <a:srgbClr val="000066"/>
                </a:solidFill>
                <a:latin typeface="Bookman Old Style" pitchFamily="18" charset="0"/>
              </a:rPr>
              <a:t>Servizi sanitari adeguati provvisti di docce con acqua calda e fredda, nonché, se del caso, di lavaggi oculari e antisettici per la pelle; </a:t>
            </a:r>
          </a:p>
          <a:p>
            <a:pPr>
              <a:lnSpc>
                <a:spcPct val="150000"/>
              </a:lnSpc>
              <a:spcBef>
                <a:spcPct val="0"/>
              </a:spcBef>
              <a:buClr>
                <a:srgbClr val="CC3399"/>
              </a:buClr>
              <a:buFontTx/>
              <a:buChar char="•"/>
            </a:pPr>
            <a:r>
              <a:rPr lang="it-IT" b="0">
                <a:solidFill>
                  <a:srgbClr val="000066"/>
                </a:solidFill>
                <a:latin typeface="Bookman Old Style" pitchFamily="18" charset="0"/>
              </a:rPr>
              <a:t>Indumenti protettivi od altri indumenti idonei, da riporre in posti separati dagli abiti civili, tolti quando il lavoratore lascia la zona di lavoro, disinfettati, puliti e, se necessario, distrutti; </a:t>
            </a:r>
          </a:p>
          <a:p>
            <a:pPr>
              <a:lnSpc>
                <a:spcPct val="150000"/>
              </a:lnSpc>
              <a:spcBef>
                <a:spcPct val="0"/>
              </a:spcBef>
              <a:buClr>
                <a:srgbClr val="CC3399"/>
              </a:buClr>
              <a:buFontTx/>
              <a:buChar char="•"/>
            </a:pPr>
            <a:r>
              <a:rPr lang="it-IT" b="0">
                <a:solidFill>
                  <a:srgbClr val="000066"/>
                </a:solidFill>
                <a:latin typeface="Bookman Old Style" pitchFamily="18" charset="0"/>
              </a:rPr>
              <a:t>Dispositivi di protezione individuale, ove non siano monouso, controllati, disinfettati e puliti dopo ogni utilizzazione.</a:t>
            </a:r>
          </a:p>
        </p:txBody>
      </p:sp>
      <p:pic>
        <p:nvPicPr>
          <p:cNvPr id="531460" name="Picture 4" descr="pulizia%2520e%2520igiene">
            <a:hlinkClick r:id="rId2"/>
          </p:cNvPr>
          <p:cNvPicPr>
            <a:picLocks noChangeAspect="1" noChangeArrowheads="1"/>
          </p:cNvPicPr>
          <p:nvPr/>
        </p:nvPicPr>
        <p:blipFill>
          <a:blip r:embed="rId3" cstate="print"/>
          <a:srcRect/>
          <a:stretch>
            <a:fillRect/>
          </a:stretch>
        </p:blipFill>
        <p:spPr bwMode="auto">
          <a:xfrm>
            <a:off x="8775700" y="4097338"/>
            <a:ext cx="1092200" cy="84455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31459">
                                            <p:txEl>
                                              <p:pRg st="0" end="0"/>
                                            </p:txEl>
                                          </p:spTgt>
                                        </p:tgtEl>
                                        <p:attrNameLst>
                                          <p:attrName>style.visibility</p:attrName>
                                        </p:attrNameLst>
                                      </p:cBhvr>
                                      <p:to>
                                        <p:strVal val="visible"/>
                                      </p:to>
                                    </p:set>
                                    <p:anim calcmode="lin" valueType="num">
                                      <p:cBhvr>
                                        <p:cTn id="7" dur="500" fill="hold"/>
                                        <p:tgtEl>
                                          <p:spTgt spid="531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145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314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31459">
                                            <p:txEl>
                                              <p:pRg st="1" end="1"/>
                                            </p:txEl>
                                          </p:spTgt>
                                        </p:tgtEl>
                                        <p:attrNameLst>
                                          <p:attrName>style.visibility</p:attrName>
                                        </p:attrNameLst>
                                      </p:cBhvr>
                                      <p:to>
                                        <p:strVal val="visible"/>
                                      </p:to>
                                    </p:set>
                                    <p:anim calcmode="lin" valueType="num">
                                      <p:cBhvr>
                                        <p:cTn id="14" dur="500" fill="hold"/>
                                        <p:tgtEl>
                                          <p:spTgt spid="53145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3145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3145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31459">
                                            <p:txEl>
                                              <p:pRg st="2" end="2"/>
                                            </p:txEl>
                                          </p:spTgt>
                                        </p:tgtEl>
                                        <p:attrNameLst>
                                          <p:attrName>style.visibility</p:attrName>
                                        </p:attrNameLst>
                                      </p:cBhvr>
                                      <p:to>
                                        <p:strVal val="visible"/>
                                      </p:to>
                                    </p:set>
                                    <p:anim calcmode="lin" valueType="num">
                                      <p:cBhvr>
                                        <p:cTn id="21" dur="500" fill="hold"/>
                                        <p:tgtEl>
                                          <p:spTgt spid="53145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3145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31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145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82" name="Picture 2" descr="sigaretta">
            <a:hlinkClick r:id="rId2"/>
          </p:cNvPr>
          <p:cNvPicPr>
            <a:picLocks noChangeAspect="1" noChangeArrowheads="1"/>
          </p:cNvPicPr>
          <p:nvPr/>
        </p:nvPicPr>
        <p:blipFill>
          <a:blip r:embed="rId3" cstate="print">
            <a:lum bright="12000" contrast="-28000"/>
          </a:blip>
          <a:srcRect/>
          <a:stretch>
            <a:fillRect/>
          </a:stretch>
        </p:blipFill>
        <p:spPr bwMode="auto">
          <a:xfrm>
            <a:off x="3860800" y="3068638"/>
            <a:ext cx="1104900" cy="1019175"/>
          </a:xfrm>
          <a:prstGeom prst="rect">
            <a:avLst/>
          </a:prstGeom>
          <a:noFill/>
        </p:spPr>
      </p:pic>
      <p:pic>
        <p:nvPicPr>
          <p:cNvPr id="532483" name="Picture 3" descr="cibo">
            <a:hlinkClick r:id="rId4"/>
          </p:cNvPr>
          <p:cNvPicPr>
            <a:picLocks noChangeAspect="1" noChangeArrowheads="1"/>
          </p:cNvPicPr>
          <p:nvPr/>
        </p:nvPicPr>
        <p:blipFill>
          <a:blip r:embed="rId5" cstate="print">
            <a:lum bright="30000" contrast="-14000"/>
          </a:blip>
          <a:srcRect/>
          <a:stretch>
            <a:fillRect/>
          </a:stretch>
        </p:blipFill>
        <p:spPr bwMode="auto">
          <a:xfrm>
            <a:off x="6513513" y="2997200"/>
            <a:ext cx="1320800" cy="866775"/>
          </a:xfrm>
          <a:prstGeom prst="rect">
            <a:avLst/>
          </a:prstGeom>
          <a:noFill/>
        </p:spPr>
      </p:pic>
      <p:sp>
        <p:nvSpPr>
          <p:cNvPr id="532484" name="Rectangle 4"/>
          <p:cNvSpPr>
            <a:spLocks noGrp="1" noChangeArrowheads="1"/>
          </p:cNvSpPr>
          <p:nvPr>
            <p:ph type="body" idx="1"/>
          </p:nvPr>
        </p:nvSpPr>
        <p:spPr>
          <a:xfrm>
            <a:off x="1073150" y="1196975"/>
            <a:ext cx="8702675" cy="5410200"/>
          </a:xfrm>
        </p:spPr>
        <p:txBody>
          <a:bodyPr/>
          <a:lstStyle/>
          <a:p>
            <a:pPr algn="ctr">
              <a:lnSpc>
                <a:spcPct val="150000"/>
              </a:lnSpc>
              <a:spcBef>
                <a:spcPct val="0"/>
              </a:spcBef>
              <a:buClr>
                <a:srgbClr val="CC3399"/>
              </a:buClr>
              <a:buFontTx/>
              <a:buNone/>
            </a:pPr>
            <a:endParaRPr lang="it-IT" sz="2800" b="0">
              <a:solidFill>
                <a:srgbClr val="000066"/>
              </a:solidFill>
              <a:latin typeface="Bookman Old Style" pitchFamily="18" charset="0"/>
            </a:endParaRPr>
          </a:p>
          <a:p>
            <a:pPr algn="ctr">
              <a:lnSpc>
                <a:spcPct val="150000"/>
              </a:lnSpc>
              <a:spcBef>
                <a:spcPct val="0"/>
              </a:spcBef>
              <a:buClr>
                <a:srgbClr val="CC3399"/>
              </a:buClr>
              <a:buFontTx/>
              <a:buNone/>
            </a:pPr>
            <a:r>
              <a:rPr lang="it-IT" sz="2800" b="0">
                <a:solidFill>
                  <a:srgbClr val="000066"/>
                </a:solidFill>
                <a:latin typeface="Bookman Old Style" pitchFamily="18" charset="0"/>
              </a:rPr>
              <a:t>Nelle aree di lavoro in cui c'è rischio di esposizione è vietato assumere cibi e bevande, fumare, conservare cibi, usare pipette a bocca e applicare cosmetici</a:t>
            </a:r>
          </a:p>
          <a:p>
            <a:endParaRPr lang="it-IT" sz="2800" b="0">
              <a:solidFill>
                <a:srgbClr val="000066"/>
              </a:solidFill>
              <a:latin typeface="Bookman Old Style" pitchFamily="18" charset="0"/>
            </a:endParaRPr>
          </a:p>
        </p:txBody>
      </p:sp>
      <p:sp>
        <p:nvSpPr>
          <p:cNvPr id="532485" name="Rectangle 5"/>
          <p:cNvSpPr>
            <a:spLocks noGrp="1" noChangeArrowheads="1"/>
          </p:cNvSpPr>
          <p:nvPr>
            <p:ph type="title"/>
          </p:nvPr>
        </p:nvSpPr>
        <p:spPr>
          <a:xfrm>
            <a:off x="981075" y="46038"/>
            <a:ext cx="8842375" cy="579437"/>
          </a:xfrm>
          <a:noFill/>
          <a:ln/>
        </p:spPr>
        <p:txBody>
          <a:bodyPr anchor="t"/>
          <a:lstStyle/>
          <a:p>
            <a:pPr algn="ctr"/>
            <a:r>
              <a:rPr lang="it-IT">
                <a:solidFill>
                  <a:srgbClr val="CC3399"/>
                </a:solidFill>
                <a:effectLst>
                  <a:outerShdw blurRad="38100" dist="38100" dir="2700000" algn="tl">
                    <a:srgbClr val="000000"/>
                  </a:outerShdw>
                </a:effectLst>
                <a:latin typeface="Bookman Old Style" pitchFamily="18" charset="0"/>
              </a:rPr>
              <a:t>MISURE IGIENICHE</a:t>
            </a:r>
          </a:p>
        </p:txBody>
      </p:sp>
      <p:pic>
        <p:nvPicPr>
          <p:cNvPr id="532486" name="Picture 6" descr="lips012_m_01">
            <a:hlinkClick r:id="rId6"/>
          </p:cNvPr>
          <p:cNvPicPr>
            <a:picLocks noChangeAspect="1" noChangeArrowheads="1"/>
          </p:cNvPicPr>
          <p:nvPr/>
        </p:nvPicPr>
        <p:blipFill>
          <a:blip r:embed="rId7" cstate="print"/>
          <a:srcRect/>
          <a:stretch>
            <a:fillRect/>
          </a:stretch>
        </p:blipFill>
        <p:spPr bwMode="auto">
          <a:xfrm>
            <a:off x="8802688" y="4365625"/>
            <a:ext cx="1103312" cy="676275"/>
          </a:xfrm>
          <a:prstGeom prst="rect">
            <a:avLst/>
          </a:prstGeom>
          <a:noFill/>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3506" name="Picture 2" descr="aria">
            <a:hlinkClick r:id="rId2"/>
          </p:cNvPr>
          <p:cNvPicPr>
            <a:picLocks noChangeAspect="1" noChangeArrowheads="1"/>
          </p:cNvPicPr>
          <p:nvPr/>
        </p:nvPicPr>
        <p:blipFill>
          <a:blip r:embed="rId3" cstate="print">
            <a:lum bright="38000" contrast="-16000"/>
          </a:blip>
          <a:srcRect/>
          <a:stretch>
            <a:fillRect/>
          </a:stretch>
        </p:blipFill>
        <p:spPr bwMode="auto">
          <a:xfrm>
            <a:off x="8775700" y="4149725"/>
            <a:ext cx="960438" cy="1238250"/>
          </a:xfrm>
          <a:prstGeom prst="rect">
            <a:avLst/>
          </a:prstGeom>
          <a:noFill/>
        </p:spPr>
      </p:pic>
      <p:sp>
        <p:nvSpPr>
          <p:cNvPr id="533507" name="Rectangle 3"/>
          <p:cNvSpPr>
            <a:spLocks noChangeArrowheads="1"/>
          </p:cNvSpPr>
          <p:nvPr/>
        </p:nvSpPr>
        <p:spPr bwMode="auto">
          <a:xfrm>
            <a:off x="920750" y="-71438"/>
            <a:ext cx="8985250" cy="620713"/>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ESEMPI DI INTERVENTI DI PREVENZIONE/PROTEZIONE </a:t>
            </a:r>
          </a:p>
        </p:txBody>
      </p:sp>
      <p:sp>
        <p:nvSpPr>
          <p:cNvPr id="533508" name="Rectangle 4"/>
          <p:cNvSpPr>
            <a:spLocks noChangeArrowheads="1"/>
          </p:cNvSpPr>
          <p:nvPr/>
        </p:nvSpPr>
        <p:spPr bwMode="auto">
          <a:xfrm>
            <a:off x="992188" y="908050"/>
            <a:ext cx="8208962" cy="1735138"/>
          </a:xfrm>
          <a:prstGeom prst="rect">
            <a:avLst/>
          </a:prstGeom>
          <a:noFill/>
          <a:ln w="9525" algn="ctr">
            <a:noFill/>
            <a:miter lim="800000"/>
            <a:headEnd/>
            <a:tailEnd/>
          </a:ln>
          <a:effectLst/>
        </p:spPr>
        <p:txBody>
          <a:bodyPr/>
          <a:lstStyle/>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Rimozione della causa dell’inquinamento (esempio eliminazione di materiali contaminati, eliminazioni delle sorgenti di incubazione) </a:t>
            </a:r>
          </a:p>
        </p:txBody>
      </p:sp>
      <p:sp>
        <p:nvSpPr>
          <p:cNvPr id="533509" name="Rectangle 5"/>
          <p:cNvSpPr>
            <a:spLocks noChangeArrowheads="1"/>
          </p:cNvSpPr>
          <p:nvPr/>
        </p:nvSpPr>
        <p:spPr bwMode="auto">
          <a:xfrm>
            <a:off x="992188" y="2565400"/>
            <a:ext cx="8208962" cy="2830513"/>
          </a:xfrm>
          <a:prstGeom prst="rect">
            <a:avLst/>
          </a:prstGeom>
          <a:noFill/>
          <a:ln w="9525" algn="ctr">
            <a:noFill/>
            <a:miter lim="800000"/>
            <a:headEnd/>
            <a:tailEnd/>
          </a:ln>
          <a:effectLst/>
        </p:spPr>
        <p:txBody>
          <a:bodyPr/>
          <a:lstStyle/>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Manutenzione periodica dei sistemi di condizionamento tramite pulizia e sostituzione dei filtri, pulizia delle condotte, uso di disinfettanti opportuni con particolare attenzione ai punti di raccolta della condensa</a:t>
            </a:r>
          </a:p>
        </p:txBody>
      </p:sp>
      <p:sp>
        <p:nvSpPr>
          <p:cNvPr id="533510" name="Rectangle 6"/>
          <p:cNvSpPr>
            <a:spLocks noChangeArrowheads="1"/>
          </p:cNvSpPr>
          <p:nvPr/>
        </p:nvSpPr>
        <p:spPr bwMode="auto">
          <a:xfrm>
            <a:off x="992188" y="5251450"/>
            <a:ext cx="8208962" cy="1189038"/>
          </a:xfrm>
          <a:prstGeom prst="rect">
            <a:avLst/>
          </a:prstGeom>
          <a:noFill/>
          <a:ln w="9525" algn="ctr">
            <a:noFill/>
            <a:miter lim="800000"/>
            <a:headEnd/>
            <a:tailEnd/>
          </a:ln>
          <a:effectLst/>
        </p:spPr>
        <p:txBody>
          <a:bodyPr/>
          <a:lstStyle/>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Adeguato numero di ricambi d’aria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33508"/>
                                        </p:tgtEl>
                                        <p:attrNameLst>
                                          <p:attrName>style.visibility</p:attrName>
                                        </p:attrNameLst>
                                      </p:cBhvr>
                                      <p:to>
                                        <p:strVal val="visible"/>
                                      </p:to>
                                    </p:set>
                                    <p:animEffect transition="in" filter="fade">
                                      <p:cBhvr>
                                        <p:cTn id="7" dur="1000"/>
                                        <p:tgtEl>
                                          <p:spTgt spid="533508"/>
                                        </p:tgtEl>
                                      </p:cBhvr>
                                    </p:animEffect>
                                    <p:anim calcmode="lin" valueType="num">
                                      <p:cBhvr>
                                        <p:cTn id="8" dur="1000" fill="hold"/>
                                        <p:tgtEl>
                                          <p:spTgt spid="533508"/>
                                        </p:tgtEl>
                                        <p:attrNameLst>
                                          <p:attrName>ppt_x</p:attrName>
                                        </p:attrNameLst>
                                      </p:cBhvr>
                                      <p:tavLst>
                                        <p:tav tm="0">
                                          <p:val>
                                            <p:strVal val="#ppt_x"/>
                                          </p:val>
                                        </p:tav>
                                        <p:tav tm="100000">
                                          <p:val>
                                            <p:strVal val="#ppt_x"/>
                                          </p:val>
                                        </p:tav>
                                      </p:tavLst>
                                    </p:anim>
                                    <p:anim calcmode="lin" valueType="num">
                                      <p:cBhvr>
                                        <p:cTn id="9" dur="900" decel="100000" fill="hold"/>
                                        <p:tgtEl>
                                          <p:spTgt spid="53350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3350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33509"/>
                                        </p:tgtEl>
                                        <p:attrNameLst>
                                          <p:attrName>style.visibility</p:attrName>
                                        </p:attrNameLst>
                                      </p:cBhvr>
                                      <p:to>
                                        <p:strVal val="visible"/>
                                      </p:to>
                                    </p:set>
                                    <p:animEffect transition="in" filter="fade">
                                      <p:cBhvr>
                                        <p:cTn id="15" dur="1000"/>
                                        <p:tgtEl>
                                          <p:spTgt spid="533509"/>
                                        </p:tgtEl>
                                      </p:cBhvr>
                                    </p:animEffect>
                                    <p:anim calcmode="lin" valueType="num">
                                      <p:cBhvr>
                                        <p:cTn id="16" dur="1000" fill="hold"/>
                                        <p:tgtEl>
                                          <p:spTgt spid="533509"/>
                                        </p:tgtEl>
                                        <p:attrNameLst>
                                          <p:attrName>ppt_x</p:attrName>
                                        </p:attrNameLst>
                                      </p:cBhvr>
                                      <p:tavLst>
                                        <p:tav tm="0">
                                          <p:val>
                                            <p:strVal val="#ppt_x"/>
                                          </p:val>
                                        </p:tav>
                                        <p:tav tm="100000">
                                          <p:val>
                                            <p:strVal val="#ppt_x"/>
                                          </p:val>
                                        </p:tav>
                                      </p:tavLst>
                                    </p:anim>
                                    <p:anim calcmode="lin" valueType="num">
                                      <p:cBhvr>
                                        <p:cTn id="17" dur="900" decel="100000" fill="hold"/>
                                        <p:tgtEl>
                                          <p:spTgt spid="53350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33509"/>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33510"/>
                                        </p:tgtEl>
                                        <p:attrNameLst>
                                          <p:attrName>style.visibility</p:attrName>
                                        </p:attrNameLst>
                                      </p:cBhvr>
                                      <p:to>
                                        <p:strVal val="visible"/>
                                      </p:to>
                                    </p:set>
                                    <p:animEffect transition="in" filter="fade">
                                      <p:cBhvr>
                                        <p:cTn id="23" dur="1000"/>
                                        <p:tgtEl>
                                          <p:spTgt spid="533510"/>
                                        </p:tgtEl>
                                      </p:cBhvr>
                                    </p:animEffect>
                                    <p:anim calcmode="lin" valueType="num">
                                      <p:cBhvr>
                                        <p:cTn id="24" dur="1000" fill="hold"/>
                                        <p:tgtEl>
                                          <p:spTgt spid="533510"/>
                                        </p:tgtEl>
                                        <p:attrNameLst>
                                          <p:attrName>ppt_x</p:attrName>
                                        </p:attrNameLst>
                                      </p:cBhvr>
                                      <p:tavLst>
                                        <p:tav tm="0">
                                          <p:val>
                                            <p:strVal val="#ppt_x"/>
                                          </p:val>
                                        </p:tav>
                                        <p:tav tm="100000">
                                          <p:val>
                                            <p:strVal val="#ppt_x"/>
                                          </p:val>
                                        </p:tav>
                                      </p:tavLst>
                                    </p:anim>
                                    <p:anim calcmode="lin" valueType="num">
                                      <p:cBhvr>
                                        <p:cTn id="25" dur="900" decel="100000" fill="hold"/>
                                        <p:tgtEl>
                                          <p:spTgt spid="53351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335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508" grpId="0"/>
      <p:bldP spid="533509" grpId="0"/>
      <p:bldP spid="5335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ChangeArrowheads="1"/>
          </p:cNvSpPr>
          <p:nvPr/>
        </p:nvSpPr>
        <p:spPr bwMode="auto">
          <a:xfrm>
            <a:off x="893763" y="1676400"/>
            <a:ext cx="8667750" cy="639763"/>
          </a:xfrm>
          <a:prstGeom prst="rect">
            <a:avLst/>
          </a:prstGeom>
          <a:noFill/>
          <a:ln w="9525" algn="ctr">
            <a:noFill/>
            <a:miter lim="800000"/>
            <a:headEnd/>
            <a:tailEnd/>
          </a:ln>
          <a:effectLst/>
        </p:spPr>
        <p:txBody>
          <a:bodyPr/>
          <a:lstStyle/>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Adeguata pulizia dei luoghi di lavoro </a:t>
            </a:r>
          </a:p>
        </p:txBody>
      </p:sp>
      <p:sp>
        <p:nvSpPr>
          <p:cNvPr id="534531" name="Rectangle 3"/>
          <p:cNvSpPr>
            <a:spLocks noChangeArrowheads="1"/>
          </p:cNvSpPr>
          <p:nvPr/>
        </p:nvSpPr>
        <p:spPr bwMode="auto">
          <a:xfrm>
            <a:off x="879475" y="2743200"/>
            <a:ext cx="8682038" cy="3349625"/>
          </a:xfrm>
          <a:prstGeom prst="rect">
            <a:avLst/>
          </a:prstGeom>
          <a:noFill/>
          <a:ln w="9525" algn="ctr">
            <a:noFill/>
            <a:miter lim="800000"/>
            <a:headEnd/>
            <a:tailEnd/>
          </a:ln>
          <a:effectLst/>
        </p:spPr>
        <p:txBody>
          <a:bodyPr/>
          <a:lstStyle/>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Nei locali aperti al pubblico si dovrà prevedere oltre ad una quotidiana pulizia dei pavimenti, finestre, sportelli per il pubblico, banchi e tavoli da lavoro e assicurare opportuno numero di ricambi d’aria; è opportuno anche provvedere a periodica disinfezione degli ambienti di lavoro</a:t>
            </a:r>
          </a:p>
        </p:txBody>
      </p:sp>
      <p:sp>
        <p:nvSpPr>
          <p:cNvPr id="534532" name="Rectangle 4"/>
          <p:cNvSpPr>
            <a:spLocks noChangeArrowheads="1"/>
          </p:cNvSpPr>
          <p:nvPr/>
        </p:nvSpPr>
        <p:spPr bwMode="auto">
          <a:xfrm>
            <a:off x="920750" y="0"/>
            <a:ext cx="8985250" cy="620713"/>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ESEMPI DI INTERVENTI DI PREVENZIONE/PROTEZIONE </a:t>
            </a:r>
          </a:p>
        </p:txBody>
      </p:sp>
      <p:pic>
        <p:nvPicPr>
          <p:cNvPr id="534533" name="Picture 5" descr="pulizie">
            <a:hlinkClick r:id="rId2"/>
          </p:cNvPr>
          <p:cNvPicPr>
            <a:picLocks noChangeAspect="1" noChangeArrowheads="1"/>
          </p:cNvPicPr>
          <p:nvPr/>
        </p:nvPicPr>
        <p:blipFill>
          <a:blip r:embed="rId3" cstate="print"/>
          <a:srcRect/>
          <a:stretch>
            <a:fillRect/>
          </a:stretch>
        </p:blipFill>
        <p:spPr bwMode="auto">
          <a:xfrm>
            <a:off x="7994650" y="1700213"/>
            <a:ext cx="939800" cy="10572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4530"/>
                                        </p:tgtEl>
                                        <p:attrNameLst>
                                          <p:attrName>style.visibility</p:attrName>
                                        </p:attrNameLst>
                                      </p:cBhvr>
                                      <p:to>
                                        <p:strVal val="visible"/>
                                      </p:to>
                                    </p:set>
                                    <p:anim calcmode="lin" valueType="num">
                                      <p:cBhvr additive="base">
                                        <p:cTn id="7" dur="500" fill="hold"/>
                                        <p:tgtEl>
                                          <p:spTgt spid="534530"/>
                                        </p:tgtEl>
                                        <p:attrNameLst>
                                          <p:attrName>ppt_x</p:attrName>
                                        </p:attrNameLst>
                                      </p:cBhvr>
                                      <p:tavLst>
                                        <p:tav tm="0">
                                          <p:val>
                                            <p:strVal val="0-#ppt_w/2"/>
                                          </p:val>
                                        </p:tav>
                                        <p:tav tm="100000">
                                          <p:val>
                                            <p:strVal val="#ppt_x"/>
                                          </p:val>
                                        </p:tav>
                                      </p:tavLst>
                                    </p:anim>
                                    <p:anim calcmode="lin" valueType="num">
                                      <p:cBhvr additive="base">
                                        <p:cTn id="8" dur="500" fill="hold"/>
                                        <p:tgtEl>
                                          <p:spTgt spid="5345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4531"/>
                                        </p:tgtEl>
                                        <p:attrNameLst>
                                          <p:attrName>style.visibility</p:attrName>
                                        </p:attrNameLst>
                                      </p:cBhvr>
                                      <p:to>
                                        <p:strVal val="visible"/>
                                      </p:to>
                                    </p:set>
                                    <p:anim calcmode="lin" valueType="num">
                                      <p:cBhvr additive="base">
                                        <p:cTn id="13" dur="500" fill="hold"/>
                                        <p:tgtEl>
                                          <p:spTgt spid="534531"/>
                                        </p:tgtEl>
                                        <p:attrNameLst>
                                          <p:attrName>ppt_x</p:attrName>
                                        </p:attrNameLst>
                                      </p:cBhvr>
                                      <p:tavLst>
                                        <p:tav tm="0">
                                          <p:val>
                                            <p:strVal val="0-#ppt_w/2"/>
                                          </p:val>
                                        </p:tav>
                                        <p:tav tm="100000">
                                          <p:val>
                                            <p:strVal val="#ppt_x"/>
                                          </p:val>
                                        </p:tav>
                                      </p:tavLst>
                                    </p:anim>
                                    <p:anim calcmode="lin" valueType="num">
                                      <p:cBhvr additive="base">
                                        <p:cTn id="14" dur="500" fill="hold"/>
                                        <p:tgtEl>
                                          <p:spTgt spid="5345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0" grpId="0" autoUpdateAnimBg="0"/>
      <p:bldP spid="53453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5554" name="Picture 2" descr="HM00492_"/>
          <p:cNvPicPr>
            <a:picLocks noChangeAspect="1" noChangeArrowheads="1"/>
          </p:cNvPicPr>
          <p:nvPr/>
        </p:nvPicPr>
        <p:blipFill>
          <a:blip r:embed="rId2" cstate="print">
            <a:lum bright="70000" contrast="-70000"/>
          </a:blip>
          <a:srcRect/>
          <a:stretch>
            <a:fillRect/>
          </a:stretch>
        </p:blipFill>
        <p:spPr bwMode="auto">
          <a:xfrm>
            <a:off x="2378075" y="981075"/>
            <a:ext cx="4970463" cy="5105400"/>
          </a:xfrm>
          <a:prstGeom prst="rect">
            <a:avLst/>
          </a:prstGeom>
          <a:noFill/>
          <a:ln w="9525">
            <a:noFill/>
            <a:miter lim="800000"/>
            <a:headEnd/>
            <a:tailEnd/>
          </a:ln>
        </p:spPr>
      </p:pic>
      <p:sp>
        <p:nvSpPr>
          <p:cNvPr id="535555" name="Rectangle 3"/>
          <p:cNvSpPr>
            <a:spLocks noChangeArrowheads="1"/>
          </p:cNvSpPr>
          <p:nvPr/>
        </p:nvSpPr>
        <p:spPr bwMode="auto">
          <a:xfrm>
            <a:off x="920750" y="0"/>
            <a:ext cx="8985250" cy="620713"/>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ESEMPI DI INTERVENTI DI PREVENZIONE/PROTEZIONE </a:t>
            </a:r>
          </a:p>
        </p:txBody>
      </p:sp>
      <p:sp>
        <p:nvSpPr>
          <p:cNvPr id="535556" name="Rectangle 4"/>
          <p:cNvSpPr>
            <a:spLocks noChangeArrowheads="1"/>
          </p:cNvSpPr>
          <p:nvPr/>
        </p:nvSpPr>
        <p:spPr bwMode="auto">
          <a:xfrm>
            <a:off x="920750" y="1196975"/>
            <a:ext cx="8985250" cy="1552575"/>
          </a:xfrm>
          <a:prstGeom prst="rect">
            <a:avLst/>
          </a:prstGeom>
          <a:noFill/>
          <a:ln w="9525" algn="ctr">
            <a:noFill/>
            <a:miter lim="800000"/>
            <a:headEnd/>
            <a:tailEnd/>
          </a:ln>
          <a:effectLst/>
        </p:spPr>
        <p:txBody>
          <a:bodyPr>
            <a:spAutoFit/>
          </a:bodyPr>
          <a:lstStyle/>
          <a:p>
            <a:pPr>
              <a:spcBef>
                <a:spcPct val="50000"/>
              </a:spcBef>
            </a:pPr>
            <a:r>
              <a:rPr lang="it-IT">
                <a:solidFill>
                  <a:srgbClr val="000066"/>
                </a:solidFill>
                <a:latin typeface="Bookman Old Style" pitchFamily="18" charset="0"/>
                <a:cs typeface="Times New Roman" pitchFamily="18" charset="0"/>
              </a:rPr>
              <a:t>Analisi su apparecchi e strumenti di lavoro (telefoni, computer) hanno rilevato in percentuali elevate la presenza di agenti biologici, anche potenzialmente patogeni, che possono dar luogo a:</a:t>
            </a:r>
          </a:p>
        </p:txBody>
      </p:sp>
      <p:sp>
        <p:nvSpPr>
          <p:cNvPr id="535557" name="Rectangle 5"/>
          <p:cNvSpPr>
            <a:spLocks noChangeArrowheads="1"/>
          </p:cNvSpPr>
          <p:nvPr/>
        </p:nvSpPr>
        <p:spPr bwMode="auto">
          <a:xfrm>
            <a:off x="2066925" y="3141663"/>
            <a:ext cx="5840413" cy="2830512"/>
          </a:xfrm>
          <a:prstGeom prst="rect">
            <a:avLst/>
          </a:prstGeom>
          <a:noFill/>
          <a:ln w="9525" algn="ctr">
            <a:noFill/>
            <a:miter lim="800000"/>
            <a:headEnd/>
            <a:tailEnd/>
          </a:ln>
          <a:effectLst/>
        </p:spPr>
        <p:txBody>
          <a:bodyPr/>
          <a:lstStyle/>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dermatiti</a:t>
            </a:r>
          </a:p>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eruzioni cutanee</a:t>
            </a:r>
          </a:p>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affezioni del tratto respiratorio</a:t>
            </a:r>
          </a:p>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infezioni degli occhi</a:t>
            </a:r>
          </a:p>
          <a:p>
            <a:pPr marL="193675" indent="-193675" algn="just">
              <a:lnSpc>
                <a:spcPct val="150000"/>
              </a:lnSpc>
              <a:buClr>
                <a:srgbClr val="CC3399"/>
              </a:buClr>
              <a:buFont typeface="Wingdings" pitchFamily="2" charset="2"/>
              <a:buChar char="q"/>
            </a:pPr>
            <a:r>
              <a:rPr lang="it-IT">
                <a:solidFill>
                  <a:srgbClr val="000066"/>
                </a:solidFill>
                <a:latin typeface="Bookman Old Style" pitchFamily="18" charset="0"/>
                <a:cs typeface="Times New Roman" pitchFamily="18" charset="0"/>
              </a:rPr>
              <a:t>ecc.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5556"/>
                                        </p:tgtEl>
                                        <p:attrNameLst>
                                          <p:attrName>style.visibility</p:attrName>
                                        </p:attrNameLst>
                                      </p:cBhvr>
                                      <p:to>
                                        <p:strVal val="visible"/>
                                      </p:to>
                                    </p:set>
                                    <p:animEffect transition="in" filter="blinds(horizontal)">
                                      <p:cBhvr>
                                        <p:cTn id="7" dur="500"/>
                                        <p:tgtEl>
                                          <p:spTgt spid="53555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35557"/>
                                        </p:tgtEl>
                                        <p:attrNameLst>
                                          <p:attrName>style.visibility</p:attrName>
                                        </p:attrNameLst>
                                      </p:cBhvr>
                                      <p:to>
                                        <p:strVal val="visible"/>
                                      </p:to>
                                    </p:set>
                                    <p:anim calcmode="discrete" valueType="clr">
                                      <p:cBhvr override="childStyle">
                                        <p:cTn id="12" dur="80"/>
                                        <p:tgtEl>
                                          <p:spTgt spid="535557"/>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35557"/>
                                        </p:tgtEl>
                                        <p:attrNameLst>
                                          <p:attrName>fillcolor</p:attrName>
                                        </p:attrNameLst>
                                      </p:cBhvr>
                                      <p:tavLst>
                                        <p:tav tm="0">
                                          <p:val>
                                            <p:clrVal>
                                              <a:schemeClr val="accent2"/>
                                            </p:clrVal>
                                          </p:val>
                                        </p:tav>
                                        <p:tav tm="50000">
                                          <p:val>
                                            <p:clrVal>
                                              <a:schemeClr val="hlink"/>
                                            </p:clrVal>
                                          </p:val>
                                        </p:tav>
                                      </p:tavLst>
                                    </p:anim>
                                    <p:set>
                                      <p:cBhvr>
                                        <p:cTn id="14" dur="80"/>
                                        <p:tgtEl>
                                          <p:spTgt spid="53555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556" grpId="0"/>
      <p:bldP spid="53555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6578" name="Picture 2" descr="computer%2520guy">
            <a:hlinkClick r:id="rId2"/>
          </p:cNvPr>
          <p:cNvPicPr>
            <a:picLocks noChangeAspect="1" noChangeArrowheads="1"/>
          </p:cNvPicPr>
          <p:nvPr/>
        </p:nvPicPr>
        <p:blipFill>
          <a:blip r:embed="rId3" cstate="print"/>
          <a:srcRect/>
          <a:stretch>
            <a:fillRect/>
          </a:stretch>
        </p:blipFill>
        <p:spPr bwMode="auto">
          <a:xfrm>
            <a:off x="6392863" y="5373688"/>
            <a:ext cx="1196975" cy="1123950"/>
          </a:xfrm>
          <a:prstGeom prst="rect">
            <a:avLst/>
          </a:prstGeom>
          <a:noFill/>
        </p:spPr>
      </p:pic>
      <p:sp>
        <p:nvSpPr>
          <p:cNvPr id="536579" name="Rectangle 3"/>
          <p:cNvSpPr>
            <a:spLocks noChangeArrowheads="1"/>
          </p:cNvSpPr>
          <p:nvPr/>
        </p:nvSpPr>
        <p:spPr bwMode="auto">
          <a:xfrm>
            <a:off x="992188" y="765175"/>
            <a:ext cx="8183562" cy="5788025"/>
          </a:xfrm>
          <a:prstGeom prst="rect">
            <a:avLst/>
          </a:prstGeom>
          <a:noFill/>
          <a:ln w="9525" algn="ctr">
            <a:noFill/>
            <a:miter lim="800000"/>
            <a:headEnd/>
            <a:tailEnd/>
          </a:ln>
          <a:effectLst/>
        </p:spPr>
        <p:txBody>
          <a:bodyPr/>
          <a:lstStyle/>
          <a:p>
            <a:pPr marL="193675" indent="-193675">
              <a:buClr>
                <a:srgbClr val="CC3399"/>
              </a:buClr>
              <a:buFont typeface="Wingdings" pitchFamily="2" charset="2"/>
              <a:buChar char="q"/>
            </a:pPr>
            <a:r>
              <a:rPr lang="it-IT">
                <a:solidFill>
                  <a:srgbClr val="000066"/>
                </a:solidFill>
                <a:latin typeface="Bookman Old Style" pitchFamily="18" charset="0"/>
                <a:cs typeface="Times New Roman" pitchFamily="18" charset="0"/>
              </a:rPr>
              <a:t>Lavarsi frequentemente le mani (asciugandosele con salviette monouso o getti di aria calda)</a:t>
            </a:r>
          </a:p>
          <a:p>
            <a:pPr marL="193675" indent="-193675" algn="just">
              <a:buClr>
                <a:srgbClr val="CC3399"/>
              </a:buClr>
              <a:buFont typeface="Wingdings" pitchFamily="2" charset="2"/>
              <a:buChar char="q"/>
            </a:pPr>
            <a:r>
              <a:rPr lang="it-IT">
                <a:solidFill>
                  <a:srgbClr val="000066"/>
                </a:solidFill>
                <a:latin typeface="Bookman Old Style" pitchFamily="18" charset="0"/>
                <a:cs typeface="Times New Roman" pitchFamily="18" charset="0"/>
              </a:rPr>
              <a:t>Evitare di sfregarsi gli occhi dopo avere usato la tastiera</a:t>
            </a:r>
          </a:p>
          <a:p>
            <a:pPr marL="193675" indent="-193675" algn="just">
              <a:buClr>
                <a:srgbClr val="CC3399"/>
              </a:buClr>
              <a:buFont typeface="Wingdings" pitchFamily="2" charset="2"/>
              <a:buChar char="q"/>
            </a:pPr>
            <a:r>
              <a:rPr lang="it-IT">
                <a:solidFill>
                  <a:srgbClr val="000066"/>
                </a:solidFill>
                <a:latin typeface="Bookman Old Style" pitchFamily="18" charset="0"/>
                <a:cs typeface="Times New Roman" pitchFamily="18" charset="0"/>
              </a:rPr>
              <a:t>Evitare di usare sempre lo stesso straccio per le varie operazioni di pulizia</a:t>
            </a:r>
          </a:p>
          <a:p>
            <a:pPr marL="193675" indent="-193675" algn="just">
              <a:buClr>
                <a:srgbClr val="CC3399"/>
              </a:buClr>
              <a:buFont typeface="Wingdings" pitchFamily="2" charset="2"/>
              <a:buChar char="q"/>
            </a:pPr>
            <a:r>
              <a:rPr lang="it-IT">
                <a:solidFill>
                  <a:srgbClr val="000066"/>
                </a:solidFill>
                <a:latin typeface="Bookman Old Style" pitchFamily="18" charset="0"/>
                <a:cs typeface="Times New Roman" pitchFamily="18" charset="0"/>
              </a:rPr>
              <a:t>Preferire un’opera di sanificazione periodica con disinfettanti specifici persistenti rispetto all’utilizzo dell’alcol etilico (molto volatile)</a:t>
            </a:r>
          </a:p>
          <a:p>
            <a:pPr marL="193675" indent="-193675" algn="just">
              <a:buClr>
                <a:srgbClr val="CC3399"/>
              </a:buClr>
              <a:buFont typeface="Wingdings" pitchFamily="2" charset="2"/>
              <a:buChar char="q"/>
            </a:pPr>
            <a:r>
              <a:rPr lang="it-IT">
                <a:solidFill>
                  <a:srgbClr val="000066"/>
                </a:solidFill>
                <a:latin typeface="Bookman Old Style" pitchFamily="18" charset="0"/>
                <a:cs typeface="Times New Roman" pitchFamily="18" charset="0"/>
              </a:rPr>
              <a:t>Ricordare che gli schermi a causa delle cariche elettrostatiche tendono ad attirare polveri e microrganismi, richiedono frequenti interventi di pulizia</a:t>
            </a:r>
          </a:p>
        </p:txBody>
      </p:sp>
      <p:sp>
        <p:nvSpPr>
          <p:cNvPr id="536580" name="Rectangle 4"/>
          <p:cNvSpPr>
            <a:spLocks noChangeArrowheads="1"/>
          </p:cNvSpPr>
          <p:nvPr/>
        </p:nvSpPr>
        <p:spPr bwMode="auto">
          <a:xfrm>
            <a:off x="920750" y="-100013"/>
            <a:ext cx="8985250" cy="914401"/>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ESEMPI DI INTERVENTI DI PREVENZIONE/PROTEZIONE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6579"/>
                                        </p:tgtEl>
                                        <p:attrNameLst>
                                          <p:attrName>style.visibility</p:attrName>
                                        </p:attrNameLst>
                                      </p:cBhvr>
                                      <p:to>
                                        <p:strVal val="visible"/>
                                      </p:to>
                                    </p:set>
                                    <p:anim calcmode="lin" valueType="num">
                                      <p:cBhvr additive="base">
                                        <p:cTn id="7" dur="500" fill="hold"/>
                                        <p:tgtEl>
                                          <p:spTgt spid="536579"/>
                                        </p:tgtEl>
                                        <p:attrNameLst>
                                          <p:attrName>ppt_x</p:attrName>
                                        </p:attrNameLst>
                                      </p:cBhvr>
                                      <p:tavLst>
                                        <p:tav tm="0">
                                          <p:val>
                                            <p:strVal val="0-#ppt_w/2"/>
                                          </p:val>
                                        </p:tav>
                                        <p:tav tm="100000">
                                          <p:val>
                                            <p:strVal val="#ppt_x"/>
                                          </p:val>
                                        </p:tav>
                                      </p:tavLst>
                                    </p:anim>
                                    <p:anim calcmode="lin" valueType="num">
                                      <p:cBhvr additive="base">
                                        <p:cTn id="8" dur="500" fill="hold"/>
                                        <p:tgtEl>
                                          <p:spTgt spid="5365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7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a:noFill/>
          <a:ln/>
        </p:spPr>
        <p:txBody>
          <a:bodyPr anchor="t"/>
          <a:lstStyle/>
          <a:p>
            <a:pPr algn="ctr"/>
            <a:r>
              <a:rPr lang="it-IT">
                <a:solidFill>
                  <a:srgbClr val="CC3399"/>
                </a:solidFill>
                <a:effectLst>
                  <a:outerShdw blurRad="38100" dist="38100" dir="2700000" algn="tl">
                    <a:srgbClr val="000000"/>
                  </a:outerShdw>
                </a:effectLst>
                <a:latin typeface="Bookman Old Style" pitchFamily="18" charset="0"/>
              </a:rPr>
              <a:t>RISCHIO BIOLOGICO</a:t>
            </a:r>
          </a:p>
        </p:txBody>
      </p:sp>
      <p:sp>
        <p:nvSpPr>
          <p:cNvPr id="494595" name="Rectangle 3"/>
          <p:cNvSpPr>
            <a:spLocks noGrp="1" noChangeArrowheads="1"/>
          </p:cNvSpPr>
          <p:nvPr>
            <p:ph type="body" idx="1"/>
          </p:nvPr>
        </p:nvSpPr>
        <p:spPr>
          <a:xfrm>
            <a:off x="1065213" y="1844675"/>
            <a:ext cx="8840787" cy="2647950"/>
          </a:xfrm>
          <a:noFill/>
          <a:ln/>
        </p:spPr>
        <p:txBody>
          <a:bodyPr>
            <a:spAutoFit/>
          </a:bodyPr>
          <a:lstStyle/>
          <a:p>
            <a:pPr>
              <a:lnSpc>
                <a:spcPct val="100000"/>
              </a:lnSpc>
              <a:spcBef>
                <a:spcPct val="50000"/>
              </a:spcBef>
              <a:buClr>
                <a:srgbClr val="006666"/>
              </a:buClr>
            </a:pPr>
            <a:r>
              <a:rPr lang="it-IT" b="0">
                <a:solidFill>
                  <a:srgbClr val="000066"/>
                </a:solidFill>
                <a:latin typeface="Bookman Old Style" pitchFamily="18" charset="0"/>
                <a:cs typeface="Times New Roman" pitchFamily="18" charset="0"/>
              </a:rPr>
              <a:t>E’ possibile individuare 2 diverse tipologie di rischio biologico in ambito occupazionale:</a:t>
            </a:r>
          </a:p>
          <a:p>
            <a:pPr>
              <a:lnSpc>
                <a:spcPct val="100000"/>
              </a:lnSpc>
              <a:spcBef>
                <a:spcPct val="50000"/>
              </a:spcBef>
              <a:buClr>
                <a:srgbClr val="006666"/>
              </a:buClr>
            </a:pPr>
            <a:r>
              <a:rPr lang="it-IT" b="0">
                <a:solidFill>
                  <a:srgbClr val="000066"/>
                </a:solidFill>
                <a:latin typeface="Bookman Old Style" pitchFamily="18" charset="0"/>
                <a:cs typeface="Times New Roman" pitchFamily="18" charset="0"/>
              </a:rPr>
              <a:t>•  </a:t>
            </a:r>
            <a:r>
              <a:rPr lang="it-IT" b="0">
                <a:solidFill>
                  <a:srgbClr val="FF33CC"/>
                </a:solidFill>
                <a:latin typeface="Bookman Old Style" pitchFamily="18" charset="0"/>
                <a:cs typeface="Times New Roman" pitchFamily="18" charset="0"/>
              </a:rPr>
              <a:t>rischio biologico generico</a:t>
            </a:r>
            <a:r>
              <a:rPr lang="it-IT" b="0">
                <a:solidFill>
                  <a:srgbClr val="000066"/>
                </a:solidFill>
                <a:latin typeface="Bookman Old Style" pitchFamily="18" charset="0"/>
                <a:cs typeface="Times New Roman" pitchFamily="18" charset="0"/>
              </a:rPr>
              <a:t>: presente in tutti gli  ambienti di lavoro;</a:t>
            </a:r>
          </a:p>
          <a:p>
            <a:pPr>
              <a:lnSpc>
                <a:spcPct val="100000"/>
              </a:lnSpc>
              <a:spcBef>
                <a:spcPct val="50000"/>
              </a:spcBef>
              <a:buClr>
                <a:srgbClr val="006666"/>
              </a:buClr>
            </a:pPr>
            <a:r>
              <a:rPr lang="it-IT" b="0">
                <a:solidFill>
                  <a:srgbClr val="000066"/>
                </a:solidFill>
                <a:latin typeface="Bookman Old Style" pitchFamily="18" charset="0"/>
                <a:cs typeface="Times New Roman" pitchFamily="18" charset="0"/>
              </a:rPr>
              <a:t>•  </a:t>
            </a:r>
            <a:r>
              <a:rPr lang="it-IT" b="0">
                <a:solidFill>
                  <a:srgbClr val="FF33CC"/>
                </a:solidFill>
                <a:latin typeface="Bookman Old Style" pitchFamily="18" charset="0"/>
                <a:cs typeface="Times New Roman" pitchFamily="18" charset="0"/>
              </a:rPr>
              <a:t>rischio biologico specifico</a:t>
            </a:r>
            <a:r>
              <a:rPr lang="it-IT" b="0">
                <a:solidFill>
                  <a:srgbClr val="000066"/>
                </a:solidFill>
                <a:latin typeface="Bookman Old Style" pitchFamily="18" charset="0"/>
                <a:cs typeface="Times New Roman" pitchFamily="18" charset="0"/>
              </a:rPr>
              <a:t>: proprio della mansione svolta.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Text Box 2"/>
          <p:cNvSpPr txBox="1">
            <a:spLocks noChangeArrowheads="1"/>
          </p:cNvSpPr>
          <p:nvPr/>
        </p:nvSpPr>
        <p:spPr bwMode="auto">
          <a:xfrm>
            <a:off x="0" y="0"/>
            <a:ext cx="9906000" cy="457200"/>
          </a:xfrm>
          <a:prstGeom prst="rect">
            <a:avLst/>
          </a:prstGeom>
          <a:noFill/>
          <a:ln w="9525" algn="ctr">
            <a:noFill/>
            <a:miter lim="800000"/>
            <a:headEnd/>
            <a:tailEnd/>
          </a:ln>
          <a:effectLst/>
        </p:spPr>
        <p:txBody>
          <a:bodyPr/>
          <a:lstStyle/>
          <a:p>
            <a:pPr algn="ctr"/>
            <a:r>
              <a:rPr lang="it-IT" b="1">
                <a:solidFill>
                  <a:srgbClr val="CC3399"/>
                </a:solidFill>
                <a:effectLst>
                  <a:outerShdw blurRad="38100" dist="38100" dir="2700000" algn="tl">
                    <a:srgbClr val="000000"/>
                  </a:outerShdw>
                </a:effectLst>
                <a:latin typeface="Bookman Old Style" pitchFamily="18" charset="0"/>
              </a:rPr>
              <a:t>CONTENIMENTO (All. XLVII)</a:t>
            </a:r>
          </a:p>
        </p:txBody>
      </p:sp>
      <p:sp>
        <p:nvSpPr>
          <p:cNvPr id="537603" name="Text Box 3"/>
          <p:cNvSpPr txBox="1">
            <a:spLocks noChangeArrowheads="1"/>
          </p:cNvSpPr>
          <p:nvPr/>
        </p:nvSpPr>
        <p:spPr bwMode="auto">
          <a:xfrm>
            <a:off x="1389063" y="1066800"/>
            <a:ext cx="8172450" cy="1187450"/>
          </a:xfrm>
          <a:prstGeom prst="rect">
            <a:avLst/>
          </a:prstGeom>
          <a:noFill/>
          <a:ln w="9525" algn="ctr">
            <a:noFill/>
            <a:miter lim="800000"/>
            <a:headEnd/>
            <a:tailEnd/>
          </a:ln>
          <a:effectLst/>
        </p:spPr>
        <p:txBody>
          <a:bodyPr>
            <a:spAutoFit/>
          </a:bodyPr>
          <a:lstStyle/>
          <a:p>
            <a:pPr algn="ctr">
              <a:spcBef>
                <a:spcPct val="50000"/>
              </a:spcBef>
            </a:pPr>
            <a:r>
              <a:rPr lang="it-IT">
                <a:solidFill>
                  <a:srgbClr val="000066"/>
                </a:solidFill>
                <a:latin typeface="Bookman Old Style" pitchFamily="18" charset="0"/>
                <a:cs typeface="Times New Roman" pitchFamily="18" charset="0"/>
              </a:rPr>
              <a:t>Insieme di misure tecniche organizzative e procedurali da adottare per ridurre al minimo le possibilità di contagio</a:t>
            </a:r>
          </a:p>
        </p:txBody>
      </p:sp>
      <p:sp>
        <p:nvSpPr>
          <p:cNvPr id="537604" name="Text Box 4"/>
          <p:cNvSpPr txBox="1">
            <a:spLocks noChangeArrowheads="1"/>
          </p:cNvSpPr>
          <p:nvPr/>
        </p:nvSpPr>
        <p:spPr bwMode="auto">
          <a:xfrm>
            <a:off x="1785938" y="3681413"/>
            <a:ext cx="6769100" cy="1187450"/>
          </a:xfrm>
          <a:prstGeom prst="rect">
            <a:avLst/>
          </a:prstGeom>
          <a:noFill/>
          <a:ln w="9525" algn="ctr">
            <a:noFill/>
            <a:miter lim="800000"/>
            <a:headEnd/>
            <a:tailEnd/>
          </a:ln>
          <a:effectLst/>
        </p:spPr>
        <p:txBody>
          <a:bodyPr>
            <a:spAutoFit/>
          </a:bodyPr>
          <a:lstStyle/>
          <a:p>
            <a:pPr algn="ctr">
              <a:spcBef>
                <a:spcPct val="50000"/>
              </a:spcBef>
            </a:pPr>
            <a:r>
              <a:rPr lang="it-IT">
                <a:solidFill>
                  <a:srgbClr val="000066"/>
                </a:solidFill>
                <a:latin typeface="Bookman Old Style" pitchFamily="18" charset="0"/>
                <a:cs typeface="Times New Roman" pitchFamily="18" charset="0"/>
              </a:rPr>
              <a:t>I livelli di contenimento dipendono dalla classe dell’agente biologico e dal tipo di contatto prevedibile</a:t>
            </a:r>
          </a:p>
        </p:txBody>
      </p:sp>
      <p:pic>
        <p:nvPicPr>
          <p:cNvPr id="537605" name="Picture 5" descr="batteri">
            <a:hlinkClick r:id="rId2"/>
          </p:cNvPr>
          <p:cNvPicPr>
            <a:picLocks noChangeAspect="1" noChangeArrowheads="1"/>
          </p:cNvPicPr>
          <p:nvPr/>
        </p:nvPicPr>
        <p:blipFill>
          <a:blip r:embed="rId3" cstate="print"/>
          <a:srcRect/>
          <a:stretch>
            <a:fillRect/>
          </a:stretch>
        </p:blipFill>
        <p:spPr bwMode="auto">
          <a:xfrm>
            <a:off x="1676400" y="1989138"/>
            <a:ext cx="1638300" cy="14398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37603"/>
                                        </p:tgtEl>
                                        <p:attrNameLst>
                                          <p:attrName>style.visibility</p:attrName>
                                        </p:attrNameLst>
                                      </p:cBhvr>
                                      <p:to>
                                        <p:strVal val="visible"/>
                                      </p:to>
                                    </p:set>
                                    <p:animEffect transition="in" filter="checkerboard(across)">
                                      <p:cBhvr>
                                        <p:cTn id="7" dur="500"/>
                                        <p:tgtEl>
                                          <p:spTgt spid="53760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7604"/>
                                        </p:tgtEl>
                                        <p:attrNameLst>
                                          <p:attrName>style.visibility</p:attrName>
                                        </p:attrNameLst>
                                      </p:cBhvr>
                                      <p:to>
                                        <p:strVal val="visible"/>
                                      </p:to>
                                    </p:set>
                                    <p:animEffect transition="in" filter="checkerboard(across)">
                                      <p:cBhvr>
                                        <p:cTn id="12" dur="500"/>
                                        <p:tgtEl>
                                          <p:spTgt spid="537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3" grpId="0" autoUpdateAnimBg="0"/>
      <p:bldP spid="53760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Text Box 2"/>
          <p:cNvSpPr txBox="1">
            <a:spLocks noChangeArrowheads="1"/>
          </p:cNvSpPr>
          <p:nvPr/>
        </p:nvSpPr>
        <p:spPr bwMode="auto">
          <a:xfrm>
            <a:off x="0" y="0"/>
            <a:ext cx="9906000" cy="4572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rPr>
              <a:t>CONTENIMENTO</a:t>
            </a:r>
          </a:p>
        </p:txBody>
      </p:sp>
      <p:sp>
        <p:nvSpPr>
          <p:cNvPr id="538627" name="Text Box 3"/>
          <p:cNvSpPr txBox="1">
            <a:spLocks noChangeArrowheads="1"/>
          </p:cNvSpPr>
          <p:nvPr/>
        </p:nvSpPr>
        <p:spPr bwMode="auto">
          <a:xfrm>
            <a:off x="1065213" y="1668463"/>
            <a:ext cx="8785225" cy="1187450"/>
          </a:xfrm>
          <a:prstGeom prst="rect">
            <a:avLst/>
          </a:prstGeom>
          <a:noFill/>
          <a:ln w="9525" algn="ctr">
            <a:noFill/>
            <a:miter lim="800000"/>
            <a:headEnd/>
            <a:tailEnd/>
          </a:ln>
          <a:effectLst/>
        </p:spPr>
        <p:txBody>
          <a:bodyPr>
            <a:spAutoFit/>
          </a:bodyPr>
          <a:lstStyle/>
          <a:p>
            <a:pPr>
              <a:spcBef>
                <a:spcPct val="50000"/>
              </a:spcBef>
            </a:pPr>
            <a:r>
              <a:rPr lang="it-IT">
                <a:solidFill>
                  <a:srgbClr val="000066"/>
                </a:solidFill>
                <a:latin typeface="Bookman Old Style" pitchFamily="18" charset="0"/>
                <a:cs typeface="Times New Roman" pitchFamily="18" charset="0"/>
              </a:rPr>
              <a:t>Barriere di</a:t>
            </a:r>
            <a:r>
              <a:rPr lang="it-IT">
                <a:solidFill>
                  <a:srgbClr val="5F5F5F"/>
                </a:solidFill>
                <a:latin typeface="Bookman Old Style" pitchFamily="18" charset="0"/>
                <a:cs typeface="Times New Roman" pitchFamily="18" charset="0"/>
              </a:rPr>
              <a:t> </a:t>
            </a:r>
            <a:r>
              <a:rPr lang="it-IT">
                <a:solidFill>
                  <a:srgbClr val="FF99FF"/>
                </a:solidFill>
                <a:latin typeface="Bookman Old Style" pitchFamily="18" charset="0"/>
                <a:cs typeface="Times New Roman" pitchFamily="18" charset="0"/>
              </a:rPr>
              <a:t>contenimento primario</a:t>
            </a:r>
            <a:r>
              <a:rPr lang="it-IT">
                <a:solidFill>
                  <a:srgbClr val="000066"/>
                </a:solidFill>
                <a:latin typeface="Bookman Old Style" pitchFamily="18" charset="0"/>
                <a:cs typeface="Times New Roman" pitchFamily="18" charset="0"/>
              </a:rPr>
              <a:t>: misure di protezione collettiva (disinfezione, sterilizzazione, disinfestazione, ecc.)</a:t>
            </a:r>
          </a:p>
        </p:txBody>
      </p:sp>
      <p:sp>
        <p:nvSpPr>
          <p:cNvPr id="538628" name="Text Box 4"/>
          <p:cNvSpPr txBox="1">
            <a:spLocks noChangeArrowheads="1"/>
          </p:cNvSpPr>
          <p:nvPr/>
        </p:nvSpPr>
        <p:spPr bwMode="auto">
          <a:xfrm>
            <a:off x="1136650" y="3141663"/>
            <a:ext cx="8785225" cy="1077912"/>
          </a:xfrm>
          <a:prstGeom prst="rect">
            <a:avLst/>
          </a:prstGeom>
          <a:noFill/>
          <a:ln w="9525" algn="ctr">
            <a:noFill/>
            <a:miter lim="800000"/>
            <a:headEnd/>
            <a:tailEnd/>
          </a:ln>
          <a:effectLst/>
        </p:spPr>
        <p:txBody>
          <a:bodyPr>
            <a:spAutoFit/>
          </a:bodyPr>
          <a:lstStyle/>
          <a:p>
            <a:pPr>
              <a:lnSpc>
                <a:spcPct val="90000"/>
              </a:lnSpc>
              <a:spcBef>
                <a:spcPct val="30000"/>
              </a:spcBef>
              <a:buClr>
                <a:srgbClr val="FF0000"/>
              </a:buClr>
              <a:buFont typeface="Wingdings" pitchFamily="2" charset="2"/>
              <a:buNone/>
            </a:pPr>
            <a:r>
              <a:rPr lang="it-IT">
                <a:solidFill>
                  <a:srgbClr val="000066"/>
                </a:solidFill>
                <a:latin typeface="Bookman Old Style" pitchFamily="18" charset="0"/>
                <a:cs typeface="Times New Roman" pitchFamily="18" charset="0"/>
              </a:rPr>
              <a:t>Barriere di</a:t>
            </a:r>
            <a:r>
              <a:rPr lang="it-IT">
                <a:solidFill>
                  <a:srgbClr val="009999"/>
                </a:solidFill>
                <a:latin typeface="Bookman Old Style" pitchFamily="18" charset="0"/>
                <a:cs typeface="Times New Roman" pitchFamily="18" charset="0"/>
              </a:rPr>
              <a:t> </a:t>
            </a:r>
            <a:r>
              <a:rPr lang="it-IT">
                <a:solidFill>
                  <a:srgbClr val="FF99FF"/>
                </a:solidFill>
                <a:latin typeface="Bookman Old Style" pitchFamily="18" charset="0"/>
                <a:cs typeface="Times New Roman" pitchFamily="18" charset="0"/>
              </a:rPr>
              <a:t>contenimento secondario</a:t>
            </a:r>
            <a:r>
              <a:rPr lang="it-IT">
                <a:solidFill>
                  <a:srgbClr val="000066"/>
                </a:solidFill>
                <a:latin typeface="Bookman Old Style" pitchFamily="18" charset="0"/>
                <a:cs typeface="Times New Roman" pitchFamily="18" charset="0"/>
              </a:rPr>
              <a:t>: dispositivi di protezione individuale (DPI): guanti, indumenti protettivi, facciali, ecc.</a:t>
            </a:r>
          </a:p>
        </p:txBody>
      </p:sp>
      <p:pic>
        <p:nvPicPr>
          <p:cNvPr id="538629" name="Picture 5" descr="50975">
            <a:hlinkClick r:id="rId2"/>
          </p:cNvPr>
          <p:cNvPicPr>
            <a:picLocks noChangeAspect="1" noChangeArrowheads="1"/>
          </p:cNvPicPr>
          <p:nvPr/>
        </p:nvPicPr>
        <p:blipFill>
          <a:blip r:embed="rId3" cstate="print"/>
          <a:srcRect/>
          <a:stretch>
            <a:fillRect/>
          </a:stretch>
        </p:blipFill>
        <p:spPr bwMode="auto">
          <a:xfrm>
            <a:off x="7527925" y="3860800"/>
            <a:ext cx="1238250" cy="1000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38627"/>
                                        </p:tgtEl>
                                        <p:attrNameLst>
                                          <p:attrName>style.visibility</p:attrName>
                                        </p:attrNameLst>
                                      </p:cBhvr>
                                      <p:to>
                                        <p:strVal val="visible"/>
                                      </p:to>
                                    </p:set>
                                    <p:animEffect transition="in" filter="box(in)">
                                      <p:cBhvr>
                                        <p:cTn id="7" dur="500"/>
                                        <p:tgtEl>
                                          <p:spTgt spid="53862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38628"/>
                                        </p:tgtEl>
                                        <p:attrNameLst>
                                          <p:attrName>style.visibility</p:attrName>
                                        </p:attrNameLst>
                                      </p:cBhvr>
                                      <p:to>
                                        <p:strVal val="visible"/>
                                      </p:to>
                                    </p:set>
                                    <p:animEffect transition="in" filter="box(in)">
                                      <p:cBhvr>
                                        <p:cTn id="12" dur="500"/>
                                        <p:tgtEl>
                                          <p:spTgt spid="538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7" grpId="0" autoUpdateAnimBg="0"/>
      <p:bldP spid="53862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lstStyle/>
          <a:p>
            <a:endParaRPr lang="it-IT"/>
          </a:p>
        </p:txBody>
      </p:sp>
      <p:graphicFrame>
        <p:nvGraphicFramePr>
          <p:cNvPr id="539651" name="Group 3"/>
          <p:cNvGraphicFramePr>
            <a:graphicFrameLocks noGrp="1"/>
          </p:cNvGraphicFramePr>
          <p:nvPr>
            <p:ph idx="1"/>
          </p:nvPr>
        </p:nvGraphicFramePr>
        <p:xfrm>
          <a:off x="0" y="0"/>
          <a:ext cx="9906000" cy="6708779"/>
        </p:xfrm>
        <a:graphic>
          <a:graphicData uri="http://schemas.openxmlformats.org/drawingml/2006/table">
            <a:tbl>
              <a:tblPr/>
              <a:tblGrid>
                <a:gridCol w="4641850"/>
                <a:gridCol w="1147763"/>
                <a:gridCol w="1781175"/>
                <a:gridCol w="2335212"/>
              </a:tblGrid>
              <a:tr h="2778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A. Misure di contenimento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B. Livelli di contenimento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it-IT"/>
                    </a:p>
                  </a:txBody>
                  <a:tcPr/>
                </a:tc>
                <a:tc hMerge="1">
                  <a:txBody>
                    <a:bodyPr/>
                    <a:lstStyle/>
                    <a:p>
                      <a:endParaRPr lang="it-IT"/>
                    </a:p>
                  </a:txBody>
                  <a:tcPr/>
                </a:tc>
              </a:tr>
              <a:tr h="247650">
                <a:tc v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2 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3 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4 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1. La zona di lavoro deve essere separata da qualsiasi altra attività nello stesso edificio</a:t>
                      </a:r>
                      <a:r>
                        <a:rPr kumimoji="0" lang="it-IT" sz="1200" b="0" i="0" u="none" strike="noStrike" cap="none" normalizeH="0" baseline="0" smtClean="0">
                          <a:ln>
                            <a:noFill/>
                          </a:ln>
                          <a:solidFill>
                            <a:srgbClr val="808080"/>
                          </a:solidFill>
                          <a:effectLst/>
                          <a:latin typeface="Times New Roman" pitchFamily="18" charset="0"/>
                          <a:cs typeface="Times New Roman" pitchFamily="18" charset="0"/>
                        </a:rPr>
                        <a:t>  </a:t>
                      </a:r>
                      <a:endParaRPr kumimoji="0" lang="it-IT" sz="1800" b="0" i="0" u="none" strike="noStrike" cap="none" normalizeH="0" baseline="0" smtClean="0">
                        <a:ln>
                          <a:noFill/>
                        </a:ln>
                        <a:solidFill>
                          <a:srgbClr val="808080"/>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No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2. L'aria immessa nella zona di lavoro e l'aria estratta devono essere filtrate attraverso un ultrafiltro (HEPA) o un filtro simile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No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sull'aria estratta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sull'aria immessa e su quella estratta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03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3. L'accesso deve essere limitato alle persone autorizzate  </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attraverso una camera di compensazione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4. La zona di lavoro deve poter essere chiusa a tenuta per consentire la disinfezione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No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277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5. Specifiche procedure di disinfezione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6. La zona di lavoro deve essere mantenuta ad una pressione negativa rispetto a quella atmosferica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No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7. Controllo efficace dei vettori, ad esempio, roditori ed insetti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01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8. Superfici idrorepellenti e di facile pulitura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per il banco di lavoro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per il banco di lavoro e il pavimento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per il banco di lavoro, l'arredo, i muri, il pavimento e il soffitto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9. Superfici resistenti agli acidi, agli alcali, ai solventi, ai disinfettanti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277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10. Deposito sicuro per agenti biologici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deposito sicuro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11. Finestra d'ispezione o altro dispositivo che permetta di vederne gli occupanti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12. I laboratori devono contenere l'attrezzatura a loro necessaria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No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13</a:t>
                      </a:r>
                      <a:r>
                        <a:rPr kumimoji="0" lang="it-IT" sz="1100" b="0" i="0" u="none" strike="noStrike" cap="none" normalizeH="0" baseline="0" smtClean="0">
                          <a:ln>
                            <a:noFill/>
                          </a:ln>
                          <a:solidFill>
                            <a:srgbClr val="5F5F5F"/>
                          </a:solidFill>
                          <a:effectLst/>
                          <a:latin typeface="Times New Roman" pitchFamily="18" charset="0"/>
                          <a:cs typeface="Times New Roman" pitchFamily="18" charset="0"/>
                        </a:rPr>
                        <a:t>. I materiali infetti, compresi gli animali, devono essere manipolati in cabine di sicurezza, isolatori o altri adeguati contenitori</a:t>
                      </a:r>
                      <a:r>
                        <a:rPr kumimoji="0" lang="it-IT" sz="1100" b="0" i="0" u="none" strike="noStrike" cap="none" normalizeH="0" baseline="0" smtClean="0">
                          <a:ln>
                            <a:noFill/>
                          </a:ln>
                          <a:solidFill>
                            <a:srgbClr val="FF99FF"/>
                          </a:solidFill>
                          <a:effectLst/>
                          <a:latin typeface="Times New Roman" pitchFamily="18" charset="0"/>
                          <a:cs typeface="Times New Roman" pitchFamily="18" charset="0"/>
                        </a:rPr>
                        <a:t>  </a:t>
                      </a:r>
                      <a:endParaRPr kumimoji="0" lang="it-IT" sz="1100" b="0" i="0" u="none" strike="noStrike" cap="none" normalizeH="0" baseline="0" smtClean="0">
                        <a:ln>
                          <a:noFill/>
                        </a:ln>
                        <a:solidFill>
                          <a:srgbClr val="FF99F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Ove opportuno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quando l'infezione è veicolata dall'aria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277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14. Inceneritori per l'eliminazione delle carcasse di animali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Raccomandato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(disponibile)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sul posto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279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15. Mezzi e procedure per il trattamento dei rifiuti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Sì, con sterilizzazione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r h="277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smtClean="0">
                          <a:ln>
                            <a:noFill/>
                          </a:ln>
                          <a:solidFill>
                            <a:srgbClr val="5F5F5F"/>
                          </a:solidFill>
                          <a:effectLst/>
                          <a:latin typeface="Times New Roman" pitchFamily="18" charset="0"/>
                          <a:cs typeface="Times New Roman" pitchFamily="18" charset="0"/>
                        </a:rPr>
                        <a:t>16. Trattamento delle acque reflue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No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Facoltativo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5F5F5F"/>
                          </a:solidFill>
                          <a:effectLst/>
                          <a:latin typeface="Times New Roman" pitchFamily="18" charset="0"/>
                          <a:cs typeface="Times New Roman" pitchFamily="18" charset="0"/>
                        </a:rPr>
                        <a:t>Facoltativo  </a:t>
                      </a:r>
                      <a:endParaRPr kumimoji="0" lang="it-IT" sz="1800" b="0" i="0" u="none" strike="noStrike" cap="none" normalizeH="0" baseline="0" smtClean="0">
                        <a:ln>
                          <a:noFill/>
                        </a:ln>
                        <a:solidFill>
                          <a:srgbClr val="5F5F5F"/>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0" y="0"/>
            <a:ext cx="9906000" cy="5334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PRECAUZIONI UNIVERSALI</a:t>
            </a:r>
          </a:p>
        </p:txBody>
      </p:sp>
      <p:sp>
        <p:nvSpPr>
          <p:cNvPr id="552963" name="Text Box 3"/>
          <p:cNvSpPr txBox="1">
            <a:spLocks noChangeArrowheads="1"/>
          </p:cNvSpPr>
          <p:nvPr/>
        </p:nvSpPr>
        <p:spPr bwMode="auto">
          <a:xfrm>
            <a:off x="974725" y="908050"/>
            <a:ext cx="8769350" cy="1735138"/>
          </a:xfrm>
          <a:prstGeom prst="rect">
            <a:avLst/>
          </a:prstGeom>
          <a:noFill/>
          <a:ln w="9525" algn="ctr">
            <a:noFill/>
            <a:miter lim="800000"/>
            <a:headEnd/>
            <a:tailEnd/>
          </a:ln>
          <a:effectLst/>
        </p:spPr>
        <p:txBody>
          <a:bodyPr>
            <a:spAutoFit/>
          </a:bodyPr>
          <a:lstStyle/>
          <a:p>
            <a:pPr algn="ctr">
              <a:spcBef>
                <a:spcPct val="50000"/>
              </a:spcBef>
            </a:pPr>
            <a:r>
              <a:rPr lang="it-IT">
                <a:solidFill>
                  <a:srgbClr val="FF99FF"/>
                </a:solidFill>
                <a:latin typeface="Bookman Old Style" pitchFamily="18" charset="0"/>
                <a:cs typeface="Times New Roman" pitchFamily="18" charset="0"/>
              </a:rPr>
              <a:t>Decreto del Ministero della Sanità del 28-9-90</a:t>
            </a:r>
            <a:r>
              <a:rPr lang="it-IT">
                <a:solidFill>
                  <a:srgbClr val="5F5F5F"/>
                </a:solidFill>
                <a:latin typeface="Bookman Old Style" pitchFamily="18" charset="0"/>
                <a:cs typeface="Times New Roman" pitchFamily="18" charset="0"/>
              </a:rPr>
              <a:t>:</a:t>
            </a:r>
          </a:p>
          <a:p>
            <a:pPr>
              <a:spcBef>
                <a:spcPct val="50000"/>
              </a:spcBef>
            </a:pPr>
            <a:r>
              <a:rPr lang="it-IT">
                <a:solidFill>
                  <a:srgbClr val="000066"/>
                </a:solidFill>
                <a:latin typeface="Bookman Old Style" pitchFamily="18" charset="0"/>
                <a:cs typeface="Times New Roman" pitchFamily="18" charset="0"/>
              </a:rPr>
              <a:t>(Norme di prevenzione del contagio professionale da HIV nelle strutture sanitarie e assistenziali pubbliche e private)</a:t>
            </a:r>
          </a:p>
        </p:txBody>
      </p:sp>
      <p:sp>
        <p:nvSpPr>
          <p:cNvPr id="552964" name="Text Box 4"/>
          <p:cNvSpPr txBox="1">
            <a:spLocks noChangeArrowheads="1"/>
          </p:cNvSpPr>
          <p:nvPr/>
        </p:nvSpPr>
        <p:spPr bwMode="auto">
          <a:xfrm>
            <a:off x="1052513" y="3013075"/>
            <a:ext cx="8502650" cy="2647950"/>
          </a:xfrm>
          <a:prstGeom prst="rect">
            <a:avLst/>
          </a:prstGeom>
          <a:noFill/>
          <a:ln w="9525" algn="ctr">
            <a:noFill/>
            <a:miter lim="800000"/>
            <a:headEnd/>
            <a:tailEnd/>
          </a:ln>
          <a:effectLst/>
        </p:spPr>
        <p:txBody>
          <a:bodyPr>
            <a:spAutoFit/>
          </a:bodyPr>
          <a:lstStyle/>
          <a:p>
            <a:pPr algn="ctr">
              <a:spcBef>
                <a:spcPct val="50000"/>
              </a:spcBef>
            </a:pPr>
            <a:r>
              <a:rPr lang="it-IT">
                <a:solidFill>
                  <a:srgbClr val="000066"/>
                </a:solidFill>
                <a:latin typeface="Bookman Old Style" pitchFamily="18" charset="0"/>
                <a:cs typeface="Times New Roman" pitchFamily="18" charset="0"/>
              </a:rPr>
              <a:t>Tutti gli operatori sanitari e non, la cui attività può comportare un contatto con i liquidi organici dei pazienti, devono adottare misure di barriera idonee e comportamenti atti a prevenire l’esposizione della cute e delle mucose, nei casi in cui sia prevedibile un contatto accidentale e osservare le norme previste da tale decreto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Text Box 2"/>
          <p:cNvSpPr txBox="1">
            <a:spLocks noChangeArrowheads="1"/>
          </p:cNvSpPr>
          <p:nvPr/>
        </p:nvSpPr>
        <p:spPr bwMode="auto">
          <a:xfrm>
            <a:off x="330200" y="381000"/>
            <a:ext cx="8420100" cy="457200"/>
          </a:xfrm>
          <a:prstGeom prst="rect">
            <a:avLst/>
          </a:prstGeom>
          <a:noFill/>
          <a:ln w="9525">
            <a:noFill/>
            <a:miter lim="800000"/>
            <a:headEnd/>
            <a:tailEnd/>
          </a:ln>
          <a:effectLst/>
        </p:spPr>
        <p:txBody>
          <a:bodyPr>
            <a:spAutoFit/>
          </a:bodyPr>
          <a:lstStyle/>
          <a:p>
            <a:pPr>
              <a:spcBef>
                <a:spcPct val="50000"/>
              </a:spcBef>
            </a:pPr>
            <a:endParaRPr lang="it-IT">
              <a:latin typeface="Times New Roman" pitchFamily="18" charset="0"/>
            </a:endParaRPr>
          </a:p>
        </p:txBody>
      </p:sp>
      <p:sp>
        <p:nvSpPr>
          <p:cNvPr id="553987" name="Text Box 3"/>
          <p:cNvSpPr txBox="1">
            <a:spLocks noChangeArrowheads="1"/>
          </p:cNvSpPr>
          <p:nvPr/>
        </p:nvSpPr>
        <p:spPr bwMode="auto">
          <a:xfrm>
            <a:off x="0" y="0"/>
            <a:ext cx="9906000" cy="5334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PRECAUZIONI UNIVERSALI</a:t>
            </a:r>
          </a:p>
        </p:txBody>
      </p:sp>
      <p:sp>
        <p:nvSpPr>
          <p:cNvPr id="553988" name="Text Box 4"/>
          <p:cNvSpPr txBox="1">
            <a:spLocks noChangeArrowheads="1"/>
          </p:cNvSpPr>
          <p:nvPr/>
        </p:nvSpPr>
        <p:spPr bwMode="auto">
          <a:xfrm>
            <a:off x="974725" y="1066800"/>
            <a:ext cx="8601075" cy="4108450"/>
          </a:xfrm>
          <a:prstGeom prst="rect">
            <a:avLst/>
          </a:prstGeom>
          <a:noFill/>
          <a:ln w="9525" algn="ctr">
            <a:noFill/>
            <a:miter lim="800000"/>
            <a:headEnd/>
            <a:tailEnd/>
          </a:ln>
          <a:effectLst/>
        </p:spPr>
        <p:txBody>
          <a:bodyPr>
            <a:spAutoFit/>
          </a:bodyPr>
          <a:lstStyle/>
          <a:p>
            <a:pPr>
              <a:spcBef>
                <a:spcPct val="50000"/>
              </a:spcBef>
            </a:pPr>
            <a:r>
              <a:rPr lang="it-IT">
                <a:solidFill>
                  <a:srgbClr val="000066"/>
                </a:solidFill>
                <a:latin typeface="Bookman Old Style" pitchFamily="18" charset="0"/>
                <a:cs typeface="Times New Roman" pitchFamily="18" charset="0"/>
              </a:rPr>
              <a:t>Liquidi organici: tutti i tipi di materiale biologico ed in particolare:</a:t>
            </a:r>
          </a:p>
          <a:p>
            <a:pPr>
              <a:spcBef>
                <a:spcPct val="50000"/>
              </a:spcBef>
              <a:buClr>
                <a:srgbClr val="CC3399"/>
              </a:buClr>
              <a:buFont typeface="Wingdings" pitchFamily="2" charset="2"/>
              <a:buChar char="Ø"/>
            </a:pPr>
            <a:r>
              <a:rPr lang="it-IT">
                <a:solidFill>
                  <a:srgbClr val="000066"/>
                </a:solidFill>
                <a:latin typeface="Bookman Old Style" pitchFamily="18" charset="0"/>
                <a:cs typeface="Times New Roman" pitchFamily="18" charset="0"/>
              </a:rPr>
              <a:t>Sangue</a:t>
            </a:r>
          </a:p>
          <a:p>
            <a:pPr>
              <a:spcBef>
                <a:spcPct val="50000"/>
              </a:spcBef>
              <a:buClr>
                <a:srgbClr val="CC3399"/>
              </a:buClr>
              <a:buFont typeface="Wingdings" pitchFamily="2" charset="2"/>
              <a:buChar char="Ø"/>
            </a:pPr>
            <a:r>
              <a:rPr lang="it-IT">
                <a:solidFill>
                  <a:srgbClr val="000066"/>
                </a:solidFill>
                <a:latin typeface="Bookman Old Style" pitchFamily="18" charset="0"/>
                <a:cs typeface="Times New Roman" pitchFamily="18" charset="0"/>
              </a:rPr>
              <a:t>Secrezioni vaginali</a:t>
            </a:r>
          </a:p>
          <a:p>
            <a:pPr>
              <a:spcBef>
                <a:spcPct val="50000"/>
              </a:spcBef>
              <a:buClr>
                <a:srgbClr val="CC3399"/>
              </a:buClr>
              <a:buFont typeface="Wingdings" pitchFamily="2" charset="2"/>
              <a:buChar char="Ø"/>
            </a:pPr>
            <a:r>
              <a:rPr lang="it-IT">
                <a:solidFill>
                  <a:srgbClr val="000066"/>
                </a:solidFill>
                <a:latin typeface="Bookman Old Style" pitchFamily="18" charset="0"/>
                <a:cs typeface="Times New Roman" pitchFamily="18" charset="0"/>
              </a:rPr>
              <a:t>Liquido pericardico</a:t>
            </a:r>
          </a:p>
          <a:p>
            <a:pPr>
              <a:spcBef>
                <a:spcPct val="50000"/>
              </a:spcBef>
              <a:buClr>
                <a:srgbClr val="CC3399"/>
              </a:buClr>
              <a:buFont typeface="Wingdings" pitchFamily="2" charset="2"/>
              <a:buChar char="Ø"/>
            </a:pPr>
            <a:r>
              <a:rPr lang="it-IT">
                <a:solidFill>
                  <a:srgbClr val="000066"/>
                </a:solidFill>
                <a:latin typeface="Bookman Old Style" pitchFamily="18" charset="0"/>
                <a:cs typeface="Times New Roman" pitchFamily="18" charset="0"/>
              </a:rPr>
              <a:t>Liquido Amniotico</a:t>
            </a:r>
          </a:p>
          <a:p>
            <a:pPr>
              <a:spcBef>
                <a:spcPct val="50000"/>
              </a:spcBef>
              <a:buClr>
                <a:srgbClr val="CC3399"/>
              </a:buClr>
              <a:buFont typeface="Wingdings" pitchFamily="2" charset="2"/>
              <a:buChar char="Ø"/>
            </a:pPr>
            <a:r>
              <a:rPr lang="it-IT">
                <a:solidFill>
                  <a:srgbClr val="000066"/>
                </a:solidFill>
                <a:latin typeface="Bookman Old Style" pitchFamily="18" charset="0"/>
                <a:cs typeface="Times New Roman" pitchFamily="18" charset="0"/>
              </a:rPr>
              <a:t>Latte materno</a:t>
            </a:r>
          </a:p>
          <a:p>
            <a:pPr>
              <a:spcBef>
                <a:spcPct val="50000"/>
              </a:spcBef>
              <a:buClr>
                <a:srgbClr val="CC3399"/>
              </a:buClr>
              <a:buFont typeface="Wingdings" pitchFamily="2" charset="2"/>
              <a:buChar char="Ø"/>
            </a:pPr>
            <a:r>
              <a:rPr lang="it-IT">
                <a:solidFill>
                  <a:srgbClr val="000066"/>
                </a:solidFill>
                <a:latin typeface="Bookman Old Style" pitchFamily="18" charset="0"/>
                <a:cs typeface="Times New Roman" pitchFamily="18" charset="0"/>
              </a:rPr>
              <a:t>Qualsiasi altro liquido contenente sangue</a:t>
            </a:r>
          </a:p>
        </p:txBody>
      </p:sp>
      <p:sp>
        <p:nvSpPr>
          <p:cNvPr id="553989" name="Text Box 5"/>
          <p:cNvSpPr txBox="1">
            <a:spLocks noChangeArrowheads="1"/>
          </p:cNvSpPr>
          <p:nvPr/>
        </p:nvSpPr>
        <p:spPr bwMode="auto">
          <a:xfrm>
            <a:off x="895350" y="5445125"/>
            <a:ext cx="8832850" cy="879475"/>
          </a:xfrm>
          <a:prstGeom prst="rect">
            <a:avLst/>
          </a:prstGeom>
          <a:noFill/>
          <a:ln w="57150">
            <a:solidFill>
              <a:srgbClr val="336699"/>
            </a:solidFill>
            <a:miter lim="800000"/>
            <a:headEnd/>
            <a:tailEnd/>
          </a:ln>
          <a:effectLst/>
        </p:spPr>
        <p:txBody>
          <a:bodyPr>
            <a:spAutoFit/>
          </a:bodyPr>
          <a:lstStyle/>
          <a:p>
            <a:pPr algn="ctr">
              <a:spcBef>
                <a:spcPct val="50000"/>
              </a:spcBef>
            </a:pPr>
            <a:r>
              <a:rPr lang="it-IT" b="1">
                <a:solidFill>
                  <a:srgbClr val="FF3399"/>
                </a:solidFill>
                <a:latin typeface="Bookman Old Style" pitchFamily="18" charset="0"/>
              </a:rPr>
              <a:t>Tutte le fonti, da questo punto di vista, devono considerarsi potenzialmente infetti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Text Box 2"/>
          <p:cNvSpPr txBox="1">
            <a:spLocks noChangeArrowheads="1"/>
          </p:cNvSpPr>
          <p:nvPr/>
        </p:nvSpPr>
        <p:spPr bwMode="auto">
          <a:xfrm>
            <a:off x="0" y="0"/>
            <a:ext cx="9906000" cy="5334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PRECAUZIONI UNIVERSALI</a:t>
            </a:r>
          </a:p>
        </p:txBody>
      </p:sp>
      <p:sp>
        <p:nvSpPr>
          <p:cNvPr id="555011" name="Text Box 3"/>
          <p:cNvSpPr txBox="1">
            <a:spLocks noChangeArrowheads="1"/>
          </p:cNvSpPr>
          <p:nvPr/>
        </p:nvSpPr>
        <p:spPr bwMode="auto">
          <a:xfrm>
            <a:off x="895350" y="900113"/>
            <a:ext cx="8931275" cy="1552575"/>
          </a:xfrm>
          <a:prstGeom prst="rect">
            <a:avLst/>
          </a:prstGeom>
          <a:noFill/>
          <a:ln w="9525" algn="ctr">
            <a:noFill/>
            <a:miter lim="800000"/>
            <a:headEnd/>
            <a:tailEnd/>
          </a:ln>
          <a:effectLst/>
        </p:spPr>
        <p:txBody>
          <a:bodyPr>
            <a:spAutoFit/>
          </a:bodyPr>
          <a:lstStyle/>
          <a:p>
            <a:r>
              <a:rPr lang="it-IT">
                <a:solidFill>
                  <a:srgbClr val="FF99FF"/>
                </a:solidFill>
                <a:latin typeface="Bookman Old Style" pitchFamily="18" charset="0"/>
                <a:cs typeface="Times New Roman" pitchFamily="18" charset="0"/>
              </a:rPr>
              <a:t>Guanti</a:t>
            </a:r>
          </a:p>
          <a:p>
            <a:r>
              <a:rPr lang="it-IT">
                <a:solidFill>
                  <a:srgbClr val="000066"/>
                </a:solidFill>
                <a:latin typeface="Bookman Old Style" pitchFamily="18" charset="0"/>
                <a:cs typeface="Times New Roman" pitchFamily="18" charset="0"/>
              </a:rPr>
              <a:t>Sempre indossati prima di venire a contatto con il paziente o nell’esecuzione di procedure con accesso vascolare. Vanno sostituiti ad ogni paziente </a:t>
            </a:r>
          </a:p>
        </p:txBody>
      </p:sp>
      <p:sp>
        <p:nvSpPr>
          <p:cNvPr id="555012" name="Text Box 4"/>
          <p:cNvSpPr txBox="1">
            <a:spLocks noChangeArrowheads="1"/>
          </p:cNvSpPr>
          <p:nvPr/>
        </p:nvSpPr>
        <p:spPr bwMode="auto">
          <a:xfrm>
            <a:off x="895350" y="2759075"/>
            <a:ext cx="8931275" cy="1187450"/>
          </a:xfrm>
          <a:prstGeom prst="rect">
            <a:avLst/>
          </a:prstGeom>
          <a:noFill/>
          <a:ln w="9525" algn="ctr">
            <a:noFill/>
            <a:miter lim="800000"/>
            <a:headEnd/>
            <a:tailEnd/>
          </a:ln>
          <a:effectLst/>
        </p:spPr>
        <p:txBody>
          <a:bodyPr>
            <a:spAutoFit/>
          </a:bodyPr>
          <a:lstStyle/>
          <a:p>
            <a:r>
              <a:rPr lang="it-IT">
                <a:solidFill>
                  <a:srgbClr val="FF99FF"/>
                </a:solidFill>
                <a:latin typeface="Bookman Old Style" pitchFamily="18" charset="0"/>
                <a:cs typeface="Times New Roman" pitchFamily="18" charset="0"/>
              </a:rPr>
              <a:t>Lavaggio Mani</a:t>
            </a:r>
            <a:r>
              <a:rPr lang="it-IT">
                <a:solidFill>
                  <a:srgbClr val="5F5F5F"/>
                </a:solidFill>
                <a:latin typeface="Bookman Old Style" pitchFamily="18" charset="0"/>
                <a:cs typeface="Times New Roman" pitchFamily="18" charset="0"/>
              </a:rPr>
              <a:t> </a:t>
            </a:r>
          </a:p>
          <a:p>
            <a:r>
              <a:rPr lang="it-IT">
                <a:solidFill>
                  <a:srgbClr val="000066"/>
                </a:solidFill>
                <a:latin typeface="Bookman Old Style" pitchFamily="18" charset="0"/>
                <a:cs typeface="Times New Roman" pitchFamily="18" charset="0"/>
              </a:rPr>
              <a:t>Dopo aver rimosso i guanti, occorre lavare accuaratamente le mani con acqua e sapone</a:t>
            </a:r>
          </a:p>
        </p:txBody>
      </p:sp>
      <p:sp>
        <p:nvSpPr>
          <p:cNvPr id="555013" name="Text Box 5"/>
          <p:cNvSpPr txBox="1">
            <a:spLocks noChangeArrowheads="1"/>
          </p:cNvSpPr>
          <p:nvPr/>
        </p:nvSpPr>
        <p:spPr bwMode="auto">
          <a:xfrm>
            <a:off x="895350" y="4252913"/>
            <a:ext cx="9010650" cy="1552575"/>
          </a:xfrm>
          <a:prstGeom prst="rect">
            <a:avLst/>
          </a:prstGeom>
          <a:noFill/>
          <a:ln w="9525" algn="ctr">
            <a:noFill/>
            <a:miter lim="800000"/>
            <a:headEnd/>
            <a:tailEnd/>
          </a:ln>
          <a:effectLst/>
        </p:spPr>
        <p:txBody>
          <a:bodyPr>
            <a:spAutoFit/>
          </a:bodyPr>
          <a:lstStyle/>
          <a:p>
            <a:r>
              <a:rPr lang="it-IT">
                <a:solidFill>
                  <a:srgbClr val="FF99FF"/>
                </a:solidFill>
                <a:latin typeface="Bookman Old Style" pitchFamily="18" charset="0"/>
                <a:cs typeface="Times New Roman" pitchFamily="18" charset="0"/>
              </a:rPr>
              <a:t>Mascherine, occhiali, coprifaccia</a:t>
            </a:r>
          </a:p>
          <a:p>
            <a:r>
              <a:rPr lang="it-IT">
                <a:solidFill>
                  <a:srgbClr val="000066"/>
                </a:solidFill>
                <a:latin typeface="Bookman Old Style" pitchFamily="18" charset="0"/>
                <a:cs typeface="Times New Roman" pitchFamily="18" charset="0"/>
              </a:rPr>
              <a:t>Devono essere indossati durante l’esecuzione di procedure che possono determinare l’emissione di gocce di sangue o altri liquidi biologici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ChangeArrowheads="1"/>
          </p:cNvSpPr>
          <p:nvPr/>
        </p:nvSpPr>
        <p:spPr bwMode="auto">
          <a:xfrm>
            <a:off x="1052513" y="1917700"/>
            <a:ext cx="8502650" cy="3382963"/>
          </a:xfrm>
          <a:prstGeom prst="rect">
            <a:avLst/>
          </a:prstGeom>
          <a:noFill/>
          <a:ln w="9525" cap="flat" cmpd="sng" algn="ctr">
            <a:noFill/>
            <a:prstDash val="solid"/>
            <a:miter lim="800000"/>
            <a:headEnd/>
            <a:tailEnd/>
          </a:ln>
          <a:effectLst/>
        </p:spPr>
        <p:txBody>
          <a:bodyPr/>
          <a:lstStyle/>
          <a:p>
            <a:pPr>
              <a:spcBef>
                <a:spcPct val="30000"/>
              </a:spcBef>
              <a:buClr>
                <a:srgbClr val="CC3399"/>
              </a:buClr>
              <a:buFont typeface="Wingdings" pitchFamily="2" charset="2"/>
              <a:buNone/>
            </a:pPr>
            <a:r>
              <a:rPr lang="it-IT" sz="2800">
                <a:solidFill>
                  <a:srgbClr val="5F5F5F"/>
                </a:solidFill>
                <a:latin typeface="Bookman Old Style" pitchFamily="18" charset="0"/>
                <a:cs typeface="Times New Roman" pitchFamily="18" charset="0"/>
              </a:rPr>
              <a:t>  </a:t>
            </a:r>
            <a:r>
              <a:rPr lang="it-IT" sz="2800" b="1">
                <a:solidFill>
                  <a:srgbClr val="FF99FF"/>
                </a:solidFill>
                <a:latin typeface="Bookman Old Style" pitchFamily="18" charset="0"/>
                <a:cs typeface="Times New Roman" pitchFamily="18" charset="0"/>
              </a:rPr>
              <a:t>SCOPO:</a:t>
            </a:r>
          </a:p>
          <a:p>
            <a:pPr>
              <a:spcBef>
                <a:spcPct val="30000"/>
              </a:spcBef>
              <a:buClr>
                <a:srgbClr val="CC3399"/>
              </a:buClr>
              <a:buFont typeface="Wingdings" pitchFamily="2" charset="2"/>
              <a:buNone/>
            </a:pPr>
            <a:r>
              <a:rPr lang="it-IT" sz="2800">
                <a:solidFill>
                  <a:srgbClr val="000066"/>
                </a:solidFill>
                <a:latin typeface="Bookman Old Style" pitchFamily="18" charset="0"/>
                <a:cs typeface="Times New Roman" pitchFamily="18" charset="0"/>
              </a:rPr>
              <a:t>La distruzione della flora patogena in un determinato ambiente o substrato, quindi  distruzione del microrganismo</a:t>
            </a:r>
          </a:p>
        </p:txBody>
      </p:sp>
      <p:pic>
        <p:nvPicPr>
          <p:cNvPr id="540675" name="Picture 3" descr="865">
            <a:hlinkClick r:id="rId2"/>
          </p:cNvPr>
          <p:cNvPicPr>
            <a:picLocks noChangeAspect="1" noChangeArrowheads="1"/>
          </p:cNvPicPr>
          <p:nvPr/>
        </p:nvPicPr>
        <p:blipFill>
          <a:blip r:embed="rId3" cstate="print"/>
          <a:srcRect/>
          <a:stretch>
            <a:fillRect/>
          </a:stretch>
        </p:blipFill>
        <p:spPr bwMode="auto">
          <a:xfrm>
            <a:off x="6980238" y="801688"/>
            <a:ext cx="1052512" cy="971550"/>
          </a:xfrm>
          <a:prstGeom prst="rect">
            <a:avLst/>
          </a:prstGeom>
          <a:noFill/>
        </p:spPr>
      </p:pic>
      <p:sp>
        <p:nvSpPr>
          <p:cNvPr id="540676" name="Rectangle 4"/>
          <p:cNvSpPr>
            <a:spLocks noChangeArrowheads="1"/>
          </p:cNvSpPr>
          <p:nvPr/>
        </p:nvSpPr>
        <p:spPr bwMode="auto">
          <a:xfrm>
            <a:off x="0" y="0"/>
            <a:ext cx="9906000" cy="6096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DISINFEZIONE</a:t>
            </a:r>
          </a:p>
          <a:p>
            <a:pPr algn="ctr"/>
            <a:endParaRPr lang="it-IT" sz="2800" b="1">
              <a:solidFill>
                <a:srgbClr val="CC3399"/>
              </a:solidFill>
              <a:effectLst>
                <a:outerShdw blurRad="38100" dist="38100" dir="2700000" algn="tl">
                  <a:srgbClr val="000000"/>
                </a:outerShdw>
              </a:effectLst>
              <a:latin typeface="Bookman Old Style"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540674">
                                            <p:txEl>
                                              <p:pRg st="0" end="0"/>
                                            </p:txEl>
                                          </p:spTgt>
                                        </p:tgtEl>
                                        <p:attrNameLst>
                                          <p:attrName>style.visibility</p:attrName>
                                        </p:attrNameLst>
                                      </p:cBhvr>
                                      <p:to>
                                        <p:strVal val="visible"/>
                                      </p:to>
                                    </p:set>
                                    <p:anim calcmode="lin" valueType="num">
                                      <p:cBhvr>
                                        <p:cTn id="7" dur="500" fill="hold"/>
                                        <p:tgtEl>
                                          <p:spTgt spid="540674">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540674">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40674">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54067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540674">
                                            <p:txEl>
                                              <p:pRg st="1" end="1"/>
                                            </p:txEl>
                                          </p:spTgt>
                                        </p:tgtEl>
                                        <p:attrNameLst>
                                          <p:attrName>style.visibility</p:attrName>
                                        </p:attrNameLst>
                                      </p:cBhvr>
                                      <p:to>
                                        <p:strVal val="visible"/>
                                      </p:to>
                                    </p:set>
                                    <p:anim calcmode="lin" valueType="num">
                                      <p:cBhvr>
                                        <p:cTn id="15" dur="500" fill="hold"/>
                                        <p:tgtEl>
                                          <p:spTgt spid="540674">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540674">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54067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40674">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4"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ChangeArrowheads="1"/>
          </p:cNvSpPr>
          <p:nvPr/>
        </p:nvSpPr>
        <p:spPr bwMode="auto">
          <a:xfrm>
            <a:off x="1208088" y="1042988"/>
            <a:ext cx="8502650" cy="5410200"/>
          </a:xfrm>
          <a:prstGeom prst="rect">
            <a:avLst/>
          </a:prstGeom>
          <a:solidFill>
            <a:srgbClr val="FFFFFF"/>
          </a:solidFill>
          <a:ln w="9525">
            <a:solidFill>
              <a:srgbClr val="000000"/>
            </a:solidFill>
            <a:miter lim="800000"/>
            <a:headEnd/>
            <a:tailEnd/>
          </a:ln>
        </p:spPr>
        <p:txBody>
          <a:bodyPr/>
          <a:lstStyle/>
          <a:p>
            <a:pPr algn="ctr">
              <a:lnSpc>
                <a:spcPct val="90000"/>
              </a:lnSpc>
              <a:spcBef>
                <a:spcPct val="30000"/>
              </a:spcBef>
              <a:buClr>
                <a:srgbClr val="FF0000"/>
              </a:buClr>
              <a:buFont typeface="Wingdings" pitchFamily="2" charset="2"/>
              <a:buNone/>
            </a:pPr>
            <a:endParaRPr lang="it-IT" sz="600" b="1" i="1" u="sng">
              <a:solidFill>
                <a:srgbClr val="000066"/>
              </a:solidFill>
              <a:cs typeface="Times New Roman" pitchFamily="18" charset="0"/>
            </a:endParaRPr>
          </a:p>
          <a:p>
            <a:pPr algn="ctr">
              <a:lnSpc>
                <a:spcPct val="90000"/>
              </a:lnSpc>
              <a:spcBef>
                <a:spcPct val="30000"/>
              </a:spcBef>
              <a:buClr>
                <a:srgbClr val="FF0000"/>
              </a:buClr>
              <a:buFont typeface="Wingdings" pitchFamily="2" charset="2"/>
              <a:buNone/>
            </a:pPr>
            <a:endParaRPr lang="it-IT" sz="600" b="1">
              <a:solidFill>
                <a:srgbClr val="000066"/>
              </a:solidFill>
              <a:cs typeface="Times New Roman" pitchFamily="18" charset="0"/>
            </a:endParaRPr>
          </a:p>
          <a:p>
            <a:pPr algn="ctr">
              <a:lnSpc>
                <a:spcPct val="90000"/>
              </a:lnSpc>
              <a:spcBef>
                <a:spcPct val="30000"/>
              </a:spcBef>
              <a:buClr>
                <a:srgbClr val="FF0000"/>
              </a:buClr>
              <a:buFont typeface="Wingdings" pitchFamily="2" charset="2"/>
              <a:buNone/>
            </a:pPr>
            <a:r>
              <a:rPr lang="it-IT">
                <a:solidFill>
                  <a:srgbClr val="000066"/>
                </a:solidFill>
                <a:latin typeface="Bookman Old Style" pitchFamily="18" charset="0"/>
                <a:cs typeface="Times New Roman" pitchFamily="18" charset="0"/>
              </a:rPr>
              <a:t>Principali sostanze disinfettanti disponibili</a:t>
            </a:r>
            <a:r>
              <a:rPr lang="it-IT" sz="2000" b="1">
                <a:solidFill>
                  <a:srgbClr val="000066"/>
                </a:solidFill>
              </a:rPr>
              <a:t> </a:t>
            </a:r>
            <a:endParaRPr lang="it-IT" sz="700" b="1">
              <a:solidFill>
                <a:srgbClr val="000066"/>
              </a:solidFill>
            </a:endParaRPr>
          </a:p>
        </p:txBody>
      </p:sp>
      <p:graphicFrame>
        <p:nvGraphicFramePr>
          <p:cNvPr id="541699" name="Group 3"/>
          <p:cNvGraphicFramePr>
            <a:graphicFrameLocks noGrp="1"/>
          </p:cNvGraphicFramePr>
          <p:nvPr/>
        </p:nvGraphicFramePr>
        <p:xfrm>
          <a:off x="1503363" y="2338388"/>
          <a:ext cx="8008937" cy="3478721"/>
        </p:xfrm>
        <a:graphic>
          <a:graphicData uri="http://schemas.openxmlformats.org/drawingml/2006/table">
            <a:tbl>
              <a:tblPr/>
              <a:tblGrid>
                <a:gridCol w="4224337"/>
                <a:gridCol w="3784600"/>
              </a:tblGrid>
              <a:tr h="685800">
                <a:tc>
                  <a:txBody>
                    <a:bodyPr/>
                    <a:lstStyle/>
                    <a:p>
                      <a:pPr marL="0" marR="0" lvl="0" indent="0" algn="just"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Acqua ossigenata                 </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miter lim="800000"/>
                      <a:headEnd type="none" w="med" len="med"/>
                      <a:tailEnd type="none" w="med" len="med"/>
                    </a:lnR>
                    <a:lnT w="38100" cap="flat" cmpd="sng" algn="ctr">
                      <a:solidFill>
                        <a:srgbClr val="336699"/>
                      </a:solidFill>
                      <a:prstDash val="solid"/>
                      <a:round/>
                      <a:headEnd type="none" w="sm" len="sm"/>
                      <a:tailEnd type="none" w="sm" len="sm"/>
                    </a:lnT>
                    <a:lnB w="38100" cap="flat" cmpd="sng" algn="ctr">
                      <a:solidFill>
                        <a:srgbClr val="336699"/>
                      </a:solidFill>
                      <a:prstDash val="solid"/>
                      <a:miter lim="800000"/>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Alcoli </a:t>
                      </a:r>
                    </a:p>
                  </a:txBody>
                  <a:tcPr anchor="ctr" horzOverflow="overflow">
                    <a:lnL w="38100" cap="flat" cmpd="sng" algn="ctr">
                      <a:solidFill>
                        <a:srgbClr val="336699"/>
                      </a:solidFill>
                      <a:prstDash val="solid"/>
                      <a:miter lim="800000"/>
                      <a:headEnd type="none" w="med" len="med"/>
                      <a:tailEnd type="none" w="med" len="med"/>
                    </a:lnL>
                    <a:lnR w="38100" cap="flat" cmpd="sng" algn="ctr">
                      <a:solidFill>
                        <a:srgbClr val="336699"/>
                      </a:solidFill>
                      <a:prstDash val="solid"/>
                      <a:round/>
                      <a:headEnd type="none" w="sm" len="sm"/>
                      <a:tailEnd type="none" w="sm" len="sm"/>
                    </a:lnR>
                    <a:lnT w="38100" cap="flat" cmpd="sng" algn="ctr">
                      <a:solidFill>
                        <a:srgbClr val="336699"/>
                      </a:solidFill>
                      <a:prstDash val="solid"/>
                      <a:round/>
                      <a:headEnd type="none" w="sm" len="sm"/>
                      <a:tailEnd type="none" w="sm" len="sm"/>
                    </a:lnT>
                    <a:lnB w="38100" cap="flat" cmpd="sng" algn="ctr">
                      <a:solidFill>
                        <a:srgbClr val="336699"/>
                      </a:solidFill>
                      <a:prstDash val="solid"/>
                      <a:round/>
                      <a:headEnd type="none" w="sm" len="sm"/>
                      <a:tailEnd type="none" w="sm" len="sm"/>
                    </a:lnB>
                    <a:lnTlToBr>
                      <a:noFill/>
                    </a:lnTlToBr>
                    <a:lnBlToTr>
                      <a:noFill/>
                    </a:lnBlToTr>
                    <a:noFill/>
                  </a:tcPr>
                </a:tc>
              </a:tr>
              <a:tr h="677863">
                <a:tc>
                  <a:txBody>
                    <a:bodyPr/>
                    <a:lstStyle/>
                    <a:p>
                      <a:pPr marL="0" marR="0" lvl="0" indent="0" algn="just"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Aldeidi                                       </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round/>
                      <a:headEnd type="none" w="sm" len="sm"/>
                      <a:tailEnd type="none" w="sm" len="sm"/>
                    </a:lnR>
                    <a:lnT w="38100" cap="flat" cmpd="sng" algn="ctr">
                      <a:solidFill>
                        <a:srgbClr val="336699"/>
                      </a:solidFill>
                      <a:prstDash val="solid"/>
                      <a:miter lim="800000"/>
                      <a:headEnd type="none" w="med" len="med"/>
                      <a:tailEnd type="none" w="med" len="med"/>
                    </a:lnT>
                    <a:lnB w="38100" cap="flat" cmpd="sng" algn="ctr">
                      <a:solidFill>
                        <a:srgbClr val="336699"/>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Ipoclorito di sodio</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round/>
                      <a:headEnd type="none" w="sm" len="sm"/>
                      <a:tailEnd type="none" w="sm" len="sm"/>
                    </a:lnR>
                    <a:lnT w="38100" cap="flat" cmpd="sng" algn="ctr">
                      <a:solidFill>
                        <a:srgbClr val="336699"/>
                      </a:solidFill>
                      <a:prstDash val="solid"/>
                      <a:round/>
                      <a:headEnd type="none" w="sm" len="sm"/>
                      <a:tailEnd type="none" w="sm" len="sm"/>
                    </a:lnT>
                    <a:lnB w="38100" cap="flat" cmpd="sng" algn="ctr">
                      <a:solidFill>
                        <a:srgbClr val="336699"/>
                      </a:solidFill>
                      <a:prstDash val="solid"/>
                      <a:round/>
                      <a:headEnd type="none" w="sm" len="sm"/>
                      <a:tailEnd type="none" w="sm" len="sm"/>
                    </a:lnB>
                    <a:lnTlToBr>
                      <a:noFill/>
                    </a:lnTlToBr>
                    <a:lnBlToTr>
                      <a:noFill/>
                    </a:lnBlToTr>
                    <a:noFill/>
                  </a:tcPr>
                </a:tc>
              </a:tr>
              <a:tr h="682625">
                <a:tc>
                  <a:txBody>
                    <a:bodyPr/>
                    <a:lstStyle/>
                    <a:p>
                      <a:pPr marL="0" marR="0" lvl="0" indent="0" algn="just"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Cloro                                          </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round/>
                      <a:headEnd type="none" w="sm" len="sm"/>
                      <a:tailEnd type="none" w="sm" len="sm"/>
                    </a:lnR>
                    <a:lnT w="38100" cap="flat" cmpd="sng" algn="ctr">
                      <a:solidFill>
                        <a:srgbClr val="336699"/>
                      </a:solidFill>
                      <a:prstDash val="solid"/>
                      <a:round/>
                      <a:headEnd type="none" w="sm" len="sm"/>
                      <a:tailEnd type="none" w="sm" len="sm"/>
                    </a:lnT>
                    <a:lnB w="38100" cap="flat" cmpd="sng" algn="ctr">
                      <a:solidFill>
                        <a:srgbClr val="336699"/>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Iodio</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round/>
                      <a:headEnd type="none" w="sm" len="sm"/>
                      <a:tailEnd type="none" w="sm" len="sm"/>
                    </a:lnR>
                    <a:lnT w="38100" cap="flat" cmpd="sng" algn="ctr">
                      <a:solidFill>
                        <a:srgbClr val="336699"/>
                      </a:solidFill>
                      <a:prstDash val="solid"/>
                      <a:round/>
                      <a:headEnd type="none" w="sm" len="sm"/>
                      <a:tailEnd type="none" w="sm" len="sm"/>
                    </a:lnT>
                    <a:lnB w="38100" cap="flat" cmpd="sng" algn="ctr">
                      <a:solidFill>
                        <a:srgbClr val="336699"/>
                      </a:solidFill>
                      <a:prstDash val="solid"/>
                      <a:round/>
                      <a:headEnd type="none" w="sm" len="sm"/>
                      <a:tailEnd type="none" w="sm" len="sm"/>
                    </a:lnB>
                    <a:lnTlToBr>
                      <a:noFill/>
                    </a:lnTlToBr>
                    <a:lnBlToTr>
                      <a:noFill/>
                    </a:lnBlToTr>
                    <a:noFill/>
                  </a:tcPr>
                </a:tc>
              </a:tr>
              <a:tr h="682625">
                <a:tc>
                  <a:txBody>
                    <a:bodyPr/>
                    <a:lstStyle/>
                    <a:p>
                      <a:pPr marL="0" marR="0" lvl="0" indent="0" algn="just"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Iodofori                                      </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round/>
                      <a:headEnd type="none" w="sm" len="sm"/>
                      <a:tailEnd type="none" w="sm" len="sm"/>
                    </a:lnR>
                    <a:lnT w="38100" cap="flat" cmpd="sng" algn="ctr">
                      <a:solidFill>
                        <a:srgbClr val="336699"/>
                      </a:solidFill>
                      <a:prstDash val="solid"/>
                      <a:round/>
                      <a:headEnd type="none" w="sm" len="sm"/>
                      <a:tailEnd type="none" w="sm" len="sm"/>
                    </a:lnT>
                    <a:lnB w="38100" cap="flat" cmpd="sng" algn="ctr">
                      <a:solidFill>
                        <a:srgbClr val="336699"/>
                      </a:solidFill>
                      <a:prstDash val="solid"/>
                      <a:round/>
                      <a:headEnd type="none" w="sm" len="sm"/>
                      <a:tailEnd type="none" w="sm" len="sm"/>
                    </a:lnB>
                    <a:lnTlToBr>
                      <a:noFill/>
                    </a:lnTlToBr>
                    <a:lnBlToTr>
                      <a:noFill/>
                    </a:lnBlToTr>
                    <a:noFill/>
                  </a:tcPr>
                </a:tc>
                <a:tc>
                  <a:txBody>
                    <a:bodyPr/>
                    <a:lstStyle/>
                    <a:p>
                      <a:pPr marL="0" marR="0" lvl="0" indent="0" algn="just"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Polifenoli</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round/>
                      <a:headEnd type="none" w="sm" len="sm"/>
                      <a:tailEnd type="none" w="sm" len="sm"/>
                    </a:lnR>
                    <a:lnT w="38100" cap="flat" cmpd="sng" algn="ctr">
                      <a:solidFill>
                        <a:srgbClr val="336699"/>
                      </a:solidFill>
                      <a:prstDash val="solid"/>
                      <a:round/>
                      <a:headEnd type="none" w="sm" len="sm"/>
                      <a:tailEnd type="none" w="sm" len="sm"/>
                    </a:lnT>
                    <a:lnB w="38100" cap="flat" cmpd="sng" algn="ctr">
                      <a:solidFill>
                        <a:srgbClr val="336699"/>
                      </a:solidFill>
                      <a:prstDash val="solid"/>
                      <a:round/>
                      <a:headEnd type="none" w="sm" len="sm"/>
                      <a:tailEnd type="none" w="sm" len="sm"/>
                    </a:lnB>
                    <a:lnTlToBr>
                      <a:noFill/>
                    </a:lnTlToBr>
                    <a:lnBlToTr>
                      <a:noFill/>
                    </a:lnBlToTr>
                    <a:noFill/>
                  </a:tcPr>
                </a:tc>
              </a:tr>
              <a:tr h="609600">
                <a:tc>
                  <a:txBody>
                    <a:bodyPr/>
                    <a:lstStyle/>
                    <a:p>
                      <a:pPr marL="0" marR="0" lvl="0" indent="0" algn="l"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Sali di ammonio           quaternario      </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round/>
                      <a:headEnd type="none" w="sm" len="sm"/>
                      <a:tailEnd type="none" w="sm" len="sm"/>
                    </a:lnR>
                    <a:lnT w="38100" cap="flat" cmpd="sng" algn="ctr">
                      <a:solidFill>
                        <a:srgbClr val="336699"/>
                      </a:solidFill>
                      <a:prstDash val="solid"/>
                      <a:round/>
                      <a:headEnd type="none" w="sm" len="sm"/>
                      <a:tailEnd type="none" w="sm" len="sm"/>
                    </a:lnT>
                    <a:lnB w="38100" cap="flat" cmpd="sng" algn="ctr">
                      <a:solidFill>
                        <a:srgbClr val="336699"/>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rgbClr val="CC3399"/>
                        </a:buClr>
                        <a:buSzTx/>
                        <a:buFont typeface="Wingdings" pitchFamily="2" charset="2"/>
                        <a:buChar char="q"/>
                        <a:tabLst/>
                      </a:pPr>
                      <a:r>
                        <a:rPr kumimoji="0" lang="it-IT" sz="2400" b="1" i="0" u="none" strike="noStrike" cap="none" normalizeH="0" baseline="0" smtClean="0">
                          <a:ln>
                            <a:noFill/>
                          </a:ln>
                          <a:solidFill>
                            <a:srgbClr val="000066"/>
                          </a:solidFill>
                          <a:effectLst/>
                          <a:latin typeface="Bookman Old Style" pitchFamily="18" charset="0"/>
                          <a:cs typeface="Times New Roman" pitchFamily="18" charset="0"/>
                        </a:rPr>
                        <a:t>  Clorexidina </a:t>
                      </a:r>
                    </a:p>
                  </a:txBody>
                  <a:tcPr anchor="ctr" horzOverflow="overflow">
                    <a:lnL w="38100" cap="flat" cmpd="sng" algn="ctr">
                      <a:solidFill>
                        <a:srgbClr val="336699"/>
                      </a:solidFill>
                      <a:prstDash val="solid"/>
                      <a:round/>
                      <a:headEnd type="none" w="sm" len="sm"/>
                      <a:tailEnd type="none" w="sm" len="sm"/>
                    </a:lnL>
                    <a:lnR w="38100" cap="flat" cmpd="sng" algn="ctr">
                      <a:solidFill>
                        <a:srgbClr val="336699"/>
                      </a:solidFill>
                      <a:prstDash val="solid"/>
                      <a:round/>
                      <a:headEnd type="none" w="sm" len="sm"/>
                      <a:tailEnd type="none" w="sm" len="sm"/>
                    </a:lnR>
                    <a:lnT w="38100" cap="flat" cmpd="sng" algn="ctr">
                      <a:solidFill>
                        <a:srgbClr val="336699"/>
                      </a:solidFill>
                      <a:prstDash val="solid"/>
                      <a:round/>
                      <a:headEnd type="none" w="sm" len="sm"/>
                      <a:tailEnd type="none" w="sm" len="sm"/>
                    </a:lnT>
                    <a:lnB w="38100" cap="flat" cmpd="sng" algn="ctr">
                      <a:solidFill>
                        <a:srgbClr val="336699"/>
                      </a:solidFill>
                      <a:prstDash val="solid"/>
                      <a:round/>
                      <a:headEnd type="none" w="sm" len="sm"/>
                      <a:tailEnd type="none" w="sm" len="sm"/>
                    </a:lnB>
                    <a:lnTlToBr>
                      <a:noFill/>
                    </a:lnTlToBr>
                    <a:lnBlToTr>
                      <a:noFill/>
                    </a:lnBlToTr>
                    <a:noFill/>
                  </a:tcPr>
                </a:tc>
              </a:tr>
            </a:tbl>
          </a:graphicData>
        </a:graphic>
      </p:graphicFrame>
      <p:sp>
        <p:nvSpPr>
          <p:cNvPr id="541721" name="Rectangle 25"/>
          <p:cNvSpPr>
            <a:spLocks noChangeArrowheads="1"/>
          </p:cNvSpPr>
          <p:nvPr/>
        </p:nvSpPr>
        <p:spPr bwMode="auto">
          <a:xfrm>
            <a:off x="0" y="0"/>
            <a:ext cx="9906000" cy="6096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DISINFEZIONE</a:t>
            </a:r>
          </a:p>
          <a:p>
            <a:pPr algn="ctr"/>
            <a:endParaRPr lang="it-IT" sz="2800" b="1">
              <a:solidFill>
                <a:srgbClr val="CC3399"/>
              </a:solidFill>
              <a:effectLst>
                <a:outerShdw blurRad="38100" dist="38100" dir="2700000" algn="tl">
                  <a:srgbClr val="000000"/>
                </a:outerShdw>
              </a:effectLst>
              <a:latin typeface="Bookman Old Style" pitchFamily="18" charset="0"/>
              <a:cs typeface="Times New Roman" pitchFamily="18" charset="0"/>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Text Box 2"/>
          <p:cNvSpPr txBox="1">
            <a:spLocks noChangeArrowheads="1"/>
          </p:cNvSpPr>
          <p:nvPr/>
        </p:nvSpPr>
        <p:spPr bwMode="auto">
          <a:xfrm>
            <a:off x="231775" y="0"/>
            <a:ext cx="9906000" cy="6096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CRITERI DI SCELTA PER IL DISINFETTANTE</a:t>
            </a:r>
          </a:p>
        </p:txBody>
      </p:sp>
      <p:sp>
        <p:nvSpPr>
          <p:cNvPr id="542723" name="Text Box 3"/>
          <p:cNvSpPr txBox="1">
            <a:spLocks noChangeArrowheads="1"/>
          </p:cNvSpPr>
          <p:nvPr/>
        </p:nvSpPr>
        <p:spPr bwMode="auto">
          <a:xfrm>
            <a:off x="935038" y="1125538"/>
            <a:ext cx="8151812" cy="457200"/>
          </a:xfrm>
          <a:prstGeom prst="rect">
            <a:avLst/>
          </a:prstGeom>
          <a:noFill/>
          <a:ln w="9525" algn="ctr">
            <a:noFill/>
            <a:miter lim="800000"/>
            <a:headEnd/>
            <a:tailEnd/>
          </a:ln>
          <a:effectLst/>
        </p:spPr>
        <p:txBody>
          <a:bodyPr/>
          <a:lstStyle/>
          <a:p>
            <a:pPr>
              <a:spcBef>
                <a:spcPct val="30000"/>
              </a:spcBef>
              <a:buClr>
                <a:srgbClr val="CC3399"/>
              </a:buClr>
              <a:buFont typeface="Wingdings" pitchFamily="2" charset="2"/>
              <a:buChar char="q"/>
            </a:pPr>
            <a:r>
              <a:rPr lang="it-IT">
                <a:solidFill>
                  <a:srgbClr val="000066"/>
                </a:solidFill>
                <a:latin typeface="Bookman Old Style" pitchFamily="18" charset="0"/>
                <a:cs typeface="Times New Roman" pitchFamily="18" charset="0"/>
              </a:rPr>
              <a:t>Efficacia: spettro di azione, grado di attività</a:t>
            </a:r>
          </a:p>
        </p:txBody>
      </p:sp>
      <p:sp>
        <p:nvSpPr>
          <p:cNvPr id="542724" name="Text Box 4"/>
          <p:cNvSpPr txBox="1">
            <a:spLocks noChangeArrowheads="1"/>
          </p:cNvSpPr>
          <p:nvPr/>
        </p:nvSpPr>
        <p:spPr bwMode="auto">
          <a:xfrm>
            <a:off x="935038" y="2205038"/>
            <a:ext cx="8853487" cy="822325"/>
          </a:xfrm>
          <a:prstGeom prst="rect">
            <a:avLst/>
          </a:prstGeom>
          <a:noFill/>
          <a:ln w="9525" algn="ctr">
            <a:noFill/>
            <a:miter lim="800000"/>
            <a:headEnd/>
            <a:tailEnd/>
          </a:ln>
          <a:effectLst/>
        </p:spPr>
        <p:txBody>
          <a:bodyPr/>
          <a:lstStyle/>
          <a:p>
            <a:pPr>
              <a:spcBef>
                <a:spcPct val="30000"/>
              </a:spcBef>
              <a:buClr>
                <a:srgbClr val="CC3399"/>
              </a:buClr>
              <a:buFont typeface="Wingdings" pitchFamily="2" charset="2"/>
              <a:buChar char="q"/>
            </a:pPr>
            <a:r>
              <a:rPr lang="it-IT">
                <a:solidFill>
                  <a:srgbClr val="000066"/>
                </a:solidFill>
                <a:latin typeface="Bookman Old Style" pitchFamily="18" charset="0"/>
                <a:cs typeface="Times New Roman" pitchFamily="18" charset="0"/>
              </a:rPr>
              <a:t>Utilizzo: facilità d’uso, compatibilità con i substrati, costo contenuto</a:t>
            </a:r>
          </a:p>
        </p:txBody>
      </p:sp>
      <p:sp>
        <p:nvSpPr>
          <p:cNvPr id="542725" name="Text Box 5"/>
          <p:cNvSpPr txBox="1">
            <a:spLocks noChangeArrowheads="1"/>
          </p:cNvSpPr>
          <p:nvPr/>
        </p:nvSpPr>
        <p:spPr bwMode="auto">
          <a:xfrm>
            <a:off x="935038" y="3702050"/>
            <a:ext cx="7839075" cy="457200"/>
          </a:xfrm>
          <a:prstGeom prst="rect">
            <a:avLst/>
          </a:prstGeom>
          <a:noFill/>
          <a:ln w="9525" algn="ctr">
            <a:noFill/>
            <a:miter lim="800000"/>
            <a:headEnd/>
            <a:tailEnd/>
          </a:ln>
          <a:effectLst/>
        </p:spPr>
        <p:txBody>
          <a:bodyPr/>
          <a:lstStyle/>
          <a:p>
            <a:pPr>
              <a:spcBef>
                <a:spcPct val="30000"/>
              </a:spcBef>
              <a:buClr>
                <a:srgbClr val="CC3399"/>
              </a:buClr>
              <a:buFont typeface="Wingdings" pitchFamily="2" charset="2"/>
              <a:buChar char="q"/>
            </a:pPr>
            <a:r>
              <a:rPr lang="it-IT">
                <a:solidFill>
                  <a:srgbClr val="000066"/>
                </a:solidFill>
                <a:latin typeface="Bookman Old Style" pitchFamily="18" charset="0"/>
                <a:cs typeface="Times New Roman" pitchFamily="18" charset="0"/>
              </a:rPr>
              <a:t>Innocuità per chi lo impiega</a:t>
            </a:r>
          </a:p>
        </p:txBody>
      </p:sp>
      <p:sp>
        <p:nvSpPr>
          <p:cNvPr id="542726" name="Text Box 6"/>
          <p:cNvSpPr txBox="1">
            <a:spLocks noChangeArrowheads="1"/>
          </p:cNvSpPr>
          <p:nvPr/>
        </p:nvSpPr>
        <p:spPr bwMode="auto">
          <a:xfrm>
            <a:off x="935038" y="4800600"/>
            <a:ext cx="8970962" cy="822325"/>
          </a:xfrm>
          <a:prstGeom prst="rect">
            <a:avLst/>
          </a:prstGeom>
          <a:noFill/>
          <a:ln w="9525" algn="ctr">
            <a:noFill/>
            <a:miter lim="800000"/>
            <a:headEnd/>
            <a:tailEnd/>
          </a:ln>
          <a:effectLst/>
        </p:spPr>
        <p:txBody>
          <a:bodyPr/>
          <a:lstStyle/>
          <a:p>
            <a:pPr>
              <a:spcBef>
                <a:spcPct val="30000"/>
              </a:spcBef>
              <a:buClr>
                <a:srgbClr val="CC3399"/>
              </a:buClr>
              <a:buFont typeface="Wingdings" pitchFamily="2" charset="2"/>
              <a:buChar char="q"/>
            </a:pPr>
            <a:r>
              <a:rPr lang="it-IT">
                <a:solidFill>
                  <a:srgbClr val="000066"/>
                </a:solidFill>
                <a:latin typeface="Bookman Old Style" pitchFamily="18" charset="0"/>
                <a:cs typeface="Times New Roman" pitchFamily="18" charset="0"/>
              </a:rPr>
              <a:t>Efficienza: elevato potere di penetrazione</a:t>
            </a:r>
          </a:p>
        </p:txBody>
      </p:sp>
      <p:pic>
        <p:nvPicPr>
          <p:cNvPr id="542727" name="Picture 7" descr="news_ID35_F1">
            <a:hlinkClick r:id="rId2"/>
          </p:cNvPr>
          <p:cNvPicPr>
            <a:picLocks noChangeAspect="1" noChangeArrowheads="1"/>
          </p:cNvPicPr>
          <p:nvPr/>
        </p:nvPicPr>
        <p:blipFill>
          <a:blip r:embed="rId3" cstate="print"/>
          <a:srcRect/>
          <a:stretch>
            <a:fillRect/>
          </a:stretch>
        </p:blipFill>
        <p:spPr bwMode="auto">
          <a:xfrm>
            <a:off x="7527925" y="3141663"/>
            <a:ext cx="1403350" cy="1366837"/>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542723"/>
                                        </p:tgtEl>
                                        <p:attrNameLst>
                                          <p:attrName>style.visibility</p:attrName>
                                        </p:attrNameLst>
                                      </p:cBhvr>
                                      <p:to>
                                        <p:strVal val="visible"/>
                                      </p:to>
                                    </p:set>
                                    <p:animEffect transition="in" filter="fade">
                                      <p:cBhvr>
                                        <p:cTn id="7" dur="100"/>
                                        <p:tgtEl>
                                          <p:spTgt spid="542723"/>
                                        </p:tgtEl>
                                      </p:cBhvr>
                                    </p:animEffect>
                                    <p:anim calcmode="lin" valueType="num">
                                      <p:cBhvr>
                                        <p:cTn id="8" dur="400" fill="hold"/>
                                        <p:tgtEl>
                                          <p:spTgt spid="542723"/>
                                        </p:tgtEl>
                                        <p:attrNameLst>
                                          <p:attrName>ppt_x</p:attrName>
                                        </p:attrNameLst>
                                      </p:cBhvr>
                                      <p:tavLst>
                                        <p:tav tm="0">
                                          <p:val>
                                            <p:strVal val="#ppt_x"/>
                                          </p:val>
                                        </p:tav>
                                        <p:tav tm="100000">
                                          <p:val>
                                            <p:strVal val="#ppt_x"/>
                                          </p:val>
                                        </p:tav>
                                      </p:tavLst>
                                    </p:anim>
                                    <p:anim calcmode="lin" valueType="num">
                                      <p:cBhvr>
                                        <p:cTn id="9" dur="400" fill="hold"/>
                                        <p:tgtEl>
                                          <p:spTgt spid="54272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4272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4272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grpId="0" nodeType="withEffect">
                                  <p:stCondLst>
                                    <p:cond delay="0"/>
                                  </p:stCondLst>
                                  <p:childTnLst>
                                    <p:set>
                                      <p:cBhvr>
                                        <p:cTn id="13" dur="1" fill="hold">
                                          <p:stCondLst>
                                            <p:cond delay="0"/>
                                          </p:stCondLst>
                                        </p:cTn>
                                        <p:tgtEl>
                                          <p:spTgt spid="542724"/>
                                        </p:tgtEl>
                                        <p:attrNameLst>
                                          <p:attrName>style.visibility</p:attrName>
                                        </p:attrNameLst>
                                      </p:cBhvr>
                                      <p:to>
                                        <p:strVal val="visible"/>
                                      </p:to>
                                    </p:set>
                                    <p:animEffect transition="in" filter="fade">
                                      <p:cBhvr>
                                        <p:cTn id="14" dur="100"/>
                                        <p:tgtEl>
                                          <p:spTgt spid="542724"/>
                                        </p:tgtEl>
                                      </p:cBhvr>
                                    </p:animEffect>
                                    <p:anim calcmode="lin" valueType="num">
                                      <p:cBhvr>
                                        <p:cTn id="15" dur="400" fill="hold"/>
                                        <p:tgtEl>
                                          <p:spTgt spid="542724"/>
                                        </p:tgtEl>
                                        <p:attrNameLst>
                                          <p:attrName>ppt_x</p:attrName>
                                        </p:attrNameLst>
                                      </p:cBhvr>
                                      <p:tavLst>
                                        <p:tav tm="0">
                                          <p:val>
                                            <p:strVal val="#ppt_x"/>
                                          </p:val>
                                        </p:tav>
                                        <p:tav tm="100000">
                                          <p:val>
                                            <p:strVal val="#ppt_x"/>
                                          </p:val>
                                        </p:tav>
                                      </p:tavLst>
                                    </p:anim>
                                    <p:anim calcmode="lin" valueType="num">
                                      <p:cBhvr>
                                        <p:cTn id="16" dur="400" fill="hold"/>
                                        <p:tgtEl>
                                          <p:spTgt spid="542724"/>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54272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54272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grpId="0" nodeType="withEffect">
                                  <p:stCondLst>
                                    <p:cond delay="0"/>
                                  </p:stCondLst>
                                  <p:childTnLst>
                                    <p:set>
                                      <p:cBhvr>
                                        <p:cTn id="20" dur="1" fill="hold">
                                          <p:stCondLst>
                                            <p:cond delay="0"/>
                                          </p:stCondLst>
                                        </p:cTn>
                                        <p:tgtEl>
                                          <p:spTgt spid="542725"/>
                                        </p:tgtEl>
                                        <p:attrNameLst>
                                          <p:attrName>style.visibility</p:attrName>
                                        </p:attrNameLst>
                                      </p:cBhvr>
                                      <p:to>
                                        <p:strVal val="visible"/>
                                      </p:to>
                                    </p:set>
                                    <p:animEffect transition="in" filter="fade">
                                      <p:cBhvr>
                                        <p:cTn id="21" dur="100"/>
                                        <p:tgtEl>
                                          <p:spTgt spid="542725"/>
                                        </p:tgtEl>
                                      </p:cBhvr>
                                    </p:animEffect>
                                    <p:anim calcmode="lin" valueType="num">
                                      <p:cBhvr>
                                        <p:cTn id="22" dur="400" fill="hold"/>
                                        <p:tgtEl>
                                          <p:spTgt spid="542725"/>
                                        </p:tgtEl>
                                        <p:attrNameLst>
                                          <p:attrName>ppt_x</p:attrName>
                                        </p:attrNameLst>
                                      </p:cBhvr>
                                      <p:tavLst>
                                        <p:tav tm="0">
                                          <p:val>
                                            <p:strVal val="#ppt_x"/>
                                          </p:val>
                                        </p:tav>
                                        <p:tav tm="100000">
                                          <p:val>
                                            <p:strVal val="#ppt_x"/>
                                          </p:val>
                                        </p:tav>
                                      </p:tavLst>
                                    </p:anim>
                                    <p:anim calcmode="lin" valueType="num">
                                      <p:cBhvr>
                                        <p:cTn id="23" dur="400" fill="hold"/>
                                        <p:tgtEl>
                                          <p:spTgt spid="542725"/>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54272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54272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grpId="0" nodeType="withEffect">
                                  <p:stCondLst>
                                    <p:cond delay="0"/>
                                  </p:stCondLst>
                                  <p:childTnLst>
                                    <p:set>
                                      <p:cBhvr>
                                        <p:cTn id="27" dur="1" fill="hold">
                                          <p:stCondLst>
                                            <p:cond delay="0"/>
                                          </p:stCondLst>
                                        </p:cTn>
                                        <p:tgtEl>
                                          <p:spTgt spid="542726"/>
                                        </p:tgtEl>
                                        <p:attrNameLst>
                                          <p:attrName>style.visibility</p:attrName>
                                        </p:attrNameLst>
                                      </p:cBhvr>
                                      <p:to>
                                        <p:strVal val="visible"/>
                                      </p:to>
                                    </p:set>
                                    <p:animEffect transition="in" filter="fade">
                                      <p:cBhvr>
                                        <p:cTn id="28" dur="100"/>
                                        <p:tgtEl>
                                          <p:spTgt spid="542726"/>
                                        </p:tgtEl>
                                      </p:cBhvr>
                                    </p:animEffect>
                                    <p:anim calcmode="lin" valueType="num">
                                      <p:cBhvr>
                                        <p:cTn id="29" dur="400" fill="hold"/>
                                        <p:tgtEl>
                                          <p:spTgt spid="542726"/>
                                        </p:tgtEl>
                                        <p:attrNameLst>
                                          <p:attrName>ppt_x</p:attrName>
                                        </p:attrNameLst>
                                      </p:cBhvr>
                                      <p:tavLst>
                                        <p:tav tm="0">
                                          <p:val>
                                            <p:strVal val="#ppt_x"/>
                                          </p:val>
                                        </p:tav>
                                        <p:tav tm="100000">
                                          <p:val>
                                            <p:strVal val="#ppt_x"/>
                                          </p:val>
                                        </p:tav>
                                      </p:tavLst>
                                    </p:anim>
                                    <p:anim calcmode="lin" valueType="num">
                                      <p:cBhvr>
                                        <p:cTn id="30" dur="400" fill="hold"/>
                                        <p:tgtEl>
                                          <p:spTgt spid="542726"/>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5427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5427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23" grpId="0"/>
      <p:bldP spid="542724" grpId="0"/>
      <p:bldP spid="542725" grpId="0"/>
      <p:bldP spid="54272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ChangeArrowheads="1"/>
          </p:cNvSpPr>
          <p:nvPr/>
        </p:nvSpPr>
        <p:spPr bwMode="auto">
          <a:xfrm>
            <a:off x="1130300" y="836613"/>
            <a:ext cx="8347075" cy="1728787"/>
          </a:xfrm>
          <a:prstGeom prst="rect">
            <a:avLst/>
          </a:prstGeom>
          <a:noFill/>
          <a:ln w="9525" cap="flat" cmpd="sng" algn="ctr">
            <a:noFill/>
            <a:prstDash val="solid"/>
            <a:miter lim="800000"/>
            <a:headEnd/>
            <a:tailEnd/>
          </a:ln>
          <a:effectLst/>
        </p:spPr>
        <p:txBody>
          <a:bodyPr/>
          <a:lstStyle/>
          <a:p>
            <a:pPr algn="ctr">
              <a:spcBef>
                <a:spcPct val="30000"/>
              </a:spcBef>
              <a:buClr>
                <a:srgbClr val="CC3399"/>
              </a:buClr>
              <a:buFont typeface="Wingdings" pitchFamily="2" charset="2"/>
              <a:buNone/>
            </a:pPr>
            <a:r>
              <a:rPr lang="it-IT">
                <a:solidFill>
                  <a:srgbClr val="000066"/>
                </a:solidFill>
                <a:latin typeface="Bookman Old Style" pitchFamily="18" charset="0"/>
                <a:cs typeface="Times New Roman" pitchFamily="18" charset="0"/>
              </a:rPr>
              <a:t>Intervento di bonifica ambientale più radicale in quanto rivolto ad uccidere qualsiasi forma vivente</a:t>
            </a:r>
          </a:p>
          <a:p>
            <a:pPr algn="ctr">
              <a:spcBef>
                <a:spcPct val="30000"/>
              </a:spcBef>
              <a:buClr>
                <a:srgbClr val="CC3399"/>
              </a:buClr>
              <a:buFont typeface="Wingdings" pitchFamily="2" charset="2"/>
              <a:buNone/>
            </a:pPr>
            <a:endParaRPr lang="it-IT">
              <a:solidFill>
                <a:srgbClr val="000066"/>
              </a:solidFill>
              <a:latin typeface="Bookman Old Style" pitchFamily="18" charset="0"/>
              <a:cs typeface="Times New Roman" pitchFamily="18" charset="0"/>
            </a:endParaRPr>
          </a:p>
          <a:p>
            <a:pPr algn="ctr">
              <a:spcBef>
                <a:spcPct val="30000"/>
              </a:spcBef>
              <a:buClr>
                <a:srgbClr val="CC3399"/>
              </a:buClr>
              <a:buFont typeface="Wingdings" pitchFamily="2" charset="2"/>
              <a:buNone/>
            </a:pPr>
            <a:endParaRPr lang="it-IT">
              <a:solidFill>
                <a:srgbClr val="000066"/>
              </a:solidFill>
              <a:latin typeface="Bookman Old Style" pitchFamily="18" charset="0"/>
              <a:cs typeface="Times New Roman" pitchFamily="18" charset="0"/>
            </a:endParaRPr>
          </a:p>
          <a:p>
            <a:pPr algn="ctr">
              <a:spcBef>
                <a:spcPct val="30000"/>
              </a:spcBef>
              <a:buClr>
                <a:srgbClr val="CC3399"/>
              </a:buClr>
              <a:buFont typeface="Wingdings" pitchFamily="2" charset="2"/>
              <a:buNone/>
            </a:pPr>
            <a:endParaRPr lang="it-IT">
              <a:solidFill>
                <a:srgbClr val="000066"/>
              </a:solidFill>
              <a:latin typeface="Bookman Old Style" pitchFamily="18" charset="0"/>
              <a:cs typeface="Times New Roman" pitchFamily="18" charset="0"/>
            </a:endParaRPr>
          </a:p>
        </p:txBody>
      </p:sp>
      <p:sp>
        <p:nvSpPr>
          <p:cNvPr id="543747" name="Rectangle 3"/>
          <p:cNvSpPr>
            <a:spLocks noChangeArrowheads="1"/>
          </p:cNvSpPr>
          <p:nvPr/>
        </p:nvSpPr>
        <p:spPr bwMode="auto">
          <a:xfrm>
            <a:off x="0" y="0"/>
            <a:ext cx="9906000" cy="6096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STERILIZZAZIONE</a:t>
            </a:r>
          </a:p>
          <a:p>
            <a:pPr algn="ctr"/>
            <a:endParaRPr lang="it-IT" sz="2800" b="1">
              <a:solidFill>
                <a:srgbClr val="CC3399"/>
              </a:solidFill>
              <a:effectLst>
                <a:outerShdw blurRad="38100" dist="38100" dir="2700000" algn="tl">
                  <a:srgbClr val="000000"/>
                </a:outerShdw>
              </a:effectLst>
              <a:latin typeface="Bookman Old Style" pitchFamily="18" charset="0"/>
              <a:cs typeface="Times New Roman" pitchFamily="18" charset="0"/>
            </a:endParaRPr>
          </a:p>
        </p:txBody>
      </p:sp>
      <p:sp>
        <p:nvSpPr>
          <p:cNvPr id="543748" name="Text Box 4"/>
          <p:cNvSpPr txBox="1">
            <a:spLocks noChangeArrowheads="1"/>
          </p:cNvSpPr>
          <p:nvPr/>
        </p:nvSpPr>
        <p:spPr bwMode="auto">
          <a:xfrm>
            <a:off x="1209675" y="3141663"/>
            <a:ext cx="8267700" cy="1603375"/>
          </a:xfrm>
          <a:prstGeom prst="rect">
            <a:avLst/>
          </a:prstGeom>
          <a:noFill/>
          <a:ln w="9525" algn="ctr">
            <a:noFill/>
            <a:miter lim="800000"/>
            <a:headEnd/>
            <a:tailEnd/>
          </a:ln>
          <a:effectLst/>
        </p:spPr>
        <p:txBody>
          <a:bodyPr/>
          <a:lstStyle/>
          <a:p>
            <a:pPr algn="ctr">
              <a:spcBef>
                <a:spcPct val="30000"/>
              </a:spcBef>
              <a:buClr>
                <a:srgbClr val="CC3399"/>
              </a:buClr>
              <a:buFont typeface="Wingdings" pitchFamily="2" charset="2"/>
              <a:buNone/>
            </a:pPr>
            <a:r>
              <a:rPr lang="it-IT">
                <a:solidFill>
                  <a:srgbClr val="000066"/>
                </a:solidFill>
                <a:latin typeface="Bookman Old Style" pitchFamily="18" charset="0"/>
                <a:cs typeface="Times New Roman" pitchFamily="18" charset="0"/>
              </a:rPr>
              <a:t>Metodo di scelta per tutti i casi nei quali è necessaria la massima sicurezza (materiali e strumenti chirurgici, farmaci che devono essere iniettati, colture di germi patogeni, rifiuti infetti che devono essere eliminati)</a:t>
            </a:r>
          </a:p>
          <a:p>
            <a:pPr algn="ctr">
              <a:spcBef>
                <a:spcPct val="30000"/>
              </a:spcBef>
              <a:buClr>
                <a:srgbClr val="CC3399"/>
              </a:buClr>
              <a:buFont typeface="Wingdings" pitchFamily="2" charset="2"/>
              <a:buNone/>
            </a:pPr>
            <a:endParaRPr lang="it-IT">
              <a:solidFill>
                <a:srgbClr val="000066"/>
              </a:solidFill>
              <a:latin typeface="Bookman Old Style" pitchFamily="18" charset="0"/>
              <a:cs typeface="Times New Roman" pitchFamily="18" charset="0"/>
            </a:endParaRPr>
          </a:p>
        </p:txBody>
      </p:sp>
      <p:pic>
        <p:nvPicPr>
          <p:cNvPr id="543749" name="Picture 5" descr="dec1">
            <a:hlinkClick r:id="rId2"/>
          </p:cNvPr>
          <p:cNvPicPr>
            <a:picLocks noChangeAspect="1" noChangeArrowheads="1"/>
          </p:cNvPicPr>
          <p:nvPr/>
        </p:nvPicPr>
        <p:blipFill>
          <a:blip r:embed="rId3" cstate="print"/>
          <a:srcRect/>
          <a:stretch>
            <a:fillRect/>
          </a:stretch>
        </p:blipFill>
        <p:spPr bwMode="auto">
          <a:xfrm>
            <a:off x="4406900" y="1989138"/>
            <a:ext cx="1238250" cy="9620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43746">
                                            <p:txEl>
                                              <p:pRg st="0" end="0"/>
                                            </p:txEl>
                                          </p:spTgt>
                                        </p:tgtEl>
                                        <p:attrNameLst>
                                          <p:attrName>style.visibility</p:attrName>
                                        </p:attrNameLst>
                                      </p:cBhvr>
                                      <p:to>
                                        <p:strVal val="visible"/>
                                      </p:to>
                                    </p:set>
                                    <p:anim calcmode="lin" valueType="num">
                                      <p:cBhvr>
                                        <p:cTn id="7" dur="500" fill="hold"/>
                                        <p:tgtEl>
                                          <p:spTgt spid="54374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4374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4374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4374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543748"/>
                                        </p:tgtEl>
                                        <p:attrNameLst>
                                          <p:attrName>style.visibility</p:attrName>
                                        </p:attrNameLst>
                                      </p:cBhvr>
                                      <p:to>
                                        <p:strVal val="visible"/>
                                      </p:to>
                                    </p:set>
                                    <p:anim calcmode="lin" valueType="num">
                                      <p:cBhvr>
                                        <p:cTn id="15" dur="500" fill="hold"/>
                                        <p:tgtEl>
                                          <p:spTgt spid="543748"/>
                                        </p:tgtEl>
                                        <p:attrNameLst>
                                          <p:attrName>ppt_w</p:attrName>
                                        </p:attrNameLst>
                                      </p:cBhvr>
                                      <p:tavLst>
                                        <p:tav tm="0">
                                          <p:val>
                                            <p:fltVal val="0"/>
                                          </p:val>
                                        </p:tav>
                                        <p:tav tm="100000">
                                          <p:val>
                                            <p:strVal val="#ppt_w"/>
                                          </p:val>
                                        </p:tav>
                                      </p:tavLst>
                                    </p:anim>
                                    <p:anim calcmode="lin" valueType="num">
                                      <p:cBhvr>
                                        <p:cTn id="16" dur="500" fill="hold"/>
                                        <p:tgtEl>
                                          <p:spTgt spid="5437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6" grpId="0" build="p" autoUpdateAnimBg="0"/>
      <p:bldP spid="54374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98690" name="Picture 2" descr="Fare clic per visualizzare in anteprima"/>
          <p:cNvPicPr>
            <a:picLocks noChangeAspect="1" noChangeArrowheads="1"/>
          </p:cNvPicPr>
          <p:nvPr/>
        </p:nvPicPr>
        <p:blipFill>
          <a:blip r:embed="rId2" cstate="print">
            <a:lum bright="42000" contrast="-60000"/>
          </a:blip>
          <a:srcRect/>
          <a:stretch>
            <a:fillRect/>
          </a:stretch>
        </p:blipFill>
        <p:spPr bwMode="auto">
          <a:xfrm>
            <a:off x="3054350" y="2057400"/>
            <a:ext cx="2789238" cy="2574925"/>
          </a:xfrm>
          <a:prstGeom prst="rect">
            <a:avLst/>
          </a:prstGeom>
          <a:noFill/>
        </p:spPr>
      </p:pic>
      <p:sp>
        <p:nvSpPr>
          <p:cNvPr id="498691" name="Rectangle 3"/>
          <p:cNvSpPr>
            <a:spLocks noGrp="1" noChangeArrowheads="1"/>
          </p:cNvSpPr>
          <p:nvPr>
            <p:ph type="ctrTitle" idx="4294967295"/>
          </p:nvPr>
        </p:nvSpPr>
        <p:spPr>
          <a:xfrm>
            <a:off x="992188" y="82550"/>
            <a:ext cx="8913812" cy="609600"/>
          </a:xfrm>
          <a:noFill/>
          <a:ln/>
        </p:spPr>
        <p:txBody>
          <a:bodyPr anchor="t"/>
          <a:lstStyle/>
          <a:p>
            <a:pPr algn="ctr"/>
            <a:r>
              <a:rPr lang="it-IT">
                <a:solidFill>
                  <a:srgbClr val="CC3399"/>
                </a:solidFill>
                <a:effectLst>
                  <a:outerShdw blurRad="38100" dist="38100" dir="2700000" algn="tl">
                    <a:srgbClr val="000000"/>
                  </a:outerShdw>
                </a:effectLst>
                <a:latin typeface="Bookman Old Style" pitchFamily="18" charset="0"/>
              </a:rPr>
              <a:t>RISCHIO DA AGENTI BIOLOGICI</a:t>
            </a:r>
          </a:p>
        </p:txBody>
      </p:sp>
      <p:sp>
        <p:nvSpPr>
          <p:cNvPr id="498692" name="Rectangle 4"/>
          <p:cNvSpPr>
            <a:spLocks noGrp="1" noChangeArrowheads="1"/>
          </p:cNvSpPr>
          <p:nvPr>
            <p:ph type="subTitle" idx="4294967295"/>
          </p:nvPr>
        </p:nvSpPr>
        <p:spPr>
          <a:xfrm>
            <a:off x="908050" y="836613"/>
            <a:ext cx="8997950" cy="1552575"/>
          </a:xfrm>
          <a:noFill/>
          <a:ln/>
        </p:spPr>
        <p:txBody>
          <a:bodyPr>
            <a:spAutoFit/>
          </a:bodyPr>
          <a:lstStyle/>
          <a:p>
            <a:pPr algn="ctr">
              <a:lnSpc>
                <a:spcPct val="100000"/>
              </a:lnSpc>
              <a:spcBef>
                <a:spcPct val="0"/>
              </a:spcBef>
              <a:buClrTx/>
              <a:buFontTx/>
              <a:buNone/>
            </a:pPr>
            <a:r>
              <a:rPr lang="it-IT" b="0">
                <a:solidFill>
                  <a:srgbClr val="000066"/>
                </a:solidFill>
                <a:latin typeface="Bookman Old Style" pitchFamily="18" charset="0"/>
                <a:cs typeface="Times New Roman" pitchFamily="18" charset="0"/>
              </a:rPr>
              <a:t>Il recepimento a livello nazionale delle direttive comunitarie con la promulgazione del D.Lgs. 626/1994, ha colmato una lacuna nel corpo legislativo italiano in tema di tutela della salute in ambito professionale</a:t>
            </a:r>
          </a:p>
        </p:txBody>
      </p:sp>
      <p:sp>
        <p:nvSpPr>
          <p:cNvPr id="498693" name="Rectangle 5"/>
          <p:cNvSpPr>
            <a:spLocks noChangeArrowheads="1"/>
          </p:cNvSpPr>
          <p:nvPr/>
        </p:nvSpPr>
        <p:spPr bwMode="auto">
          <a:xfrm>
            <a:off x="1754188" y="2924175"/>
            <a:ext cx="7307262" cy="457200"/>
          </a:xfrm>
          <a:prstGeom prst="rect">
            <a:avLst/>
          </a:prstGeom>
          <a:noFill/>
          <a:ln w="9525" algn="ctr">
            <a:noFill/>
            <a:miter lim="800000"/>
            <a:headEnd/>
            <a:tailEnd/>
          </a:ln>
          <a:effectLst/>
        </p:spPr>
        <p:txBody>
          <a:bodyPr lIns="92075" tIns="46038" rIns="92075" bIns="46038">
            <a:spAutoFit/>
          </a:bodyPr>
          <a:lstStyle/>
          <a:p>
            <a:pPr algn="ctr"/>
            <a:r>
              <a:rPr lang="it-IT" b="1">
                <a:solidFill>
                  <a:srgbClr val="339933"/>
                </a:solidFill>
                <a:latin typeface="Bookman Old Style" pitchFamily="18" charset="0"/>
              </a:rPr>
              <a:t>TITOLO VIII ex D.Lgs. 626/1994</a:t>
            </a:r>
            <a:endParaRPr lang="it-IT" b="1">
              <a:solidFill>
                <a:srgbClr val="FF6600"/>
              </a:solidFill>
              <a:latin typeface="Bookman Old Style" pitchFamily="18" charset="0"/>
            </a:endParaRPr>
          </a:p>
        </p:txBody>
      </p:sp>
      <p:sp>
        <p:nvSpPr>
          <p:cNvPr id="498694" name="Text Box 6"/>
          <p:cNvSpPr txBox="1">
            <a:spLocks noChangeArrowheads="1"/>
          </p:cNvSpPr>
          <p:nvPr/>
        </p:nvSpPr>
        <p:spPr bwMode="auto">
          <a:xfrm>
            <a:off x="974725" y="3573463"/>
            <a:ext cx="8769350" cy="457200"/>
          </a:xfrm>
          <a:prstGeom prst="rect">
            <a:avLst/>
          </a:prstGeom>
          <a:noFill/>
          <a:ln w="9525" algn="ctr">
            <a:noFill/>
            <a:miter lim="800000"/>
            <a:headEnd/>
            <a:tailEnd/>
          </a:ln>
          <a:effectLst/>
        </p:spPr>
        <p:txBody>
          <a:bodyPr lIns="92075" tIns="46038" rIns="92075" bIns="46038">
            <a:spAutoFit/>
          </a:bodyPr>
          <a:lstStyle/>
          <a:p>
            <a:pPr algn="ctr">
              <a:spcBef>
                <a:spcPct val="50000"/>
              </a:spcBef>
            </a:pPr>
            <a:r>
              <a:rPr lang="it-IT" b="1">
                <a:solidFill>
                  <a:srgbClr val="CC3399"/>
                </a:solidFill>
                <a:latin typeface="Bookman Old Style" pitchFamily="18" charset="0"/>
              </a:rPr>
              <a:t>Recepimento della Direttiva Europea 2000/54/CE</a:t>
            </a:r>
          </a:p>
        </p:txBody>
      </p:sp>
      <p:sp>
        <p:nvSpPr>
          <p:cNvPr id="498695" name="Text Box 7"/>
          <p:cNvSpPr txBox="1">
            <a:spLocks noChangeArrowheads="1"/>
          </p:cNvSpPr>
          <p:nvPr/>
        </p:nvSpPr>
        <p:spPr bwMode="auto">
          <a:xfrm>
            <a:off x="1363663" y="4652963"/>
            <a:ext cx="8270875" cy="1373187"/>
          </a:xfrm>
          <a:prstGeom prst="rect">
            <a:avLst/>
          </a:prstGeom>
          <a:solidFill>
            <a:srgbClr val="339966"/>
          </a:solidFill>
          <a:ln w="9525" algn="ctr">
            <a:noFill/>
            <a:miter lim="800000"/>
            <a:headEnd/>
            <a:tailEnd/>
          </a:ln>
          <a:effectLst/>
        </p:spPr>
        <p:txBody>
          <a:bodyPr lIns="92075" tIns="46038" rIns="92075" bIns="46038">
            <a:spAutoFit/>
          </a:bodyPr>
          <a:lstStyle/>
          <a:p>
            <a:pPr algn="ctr"/>
            <a:r>
              <a:rPr lang="it-IT" sz="2800" b="1">
                <a:solidFill>
                  <a:srgbClr val="FEF800"/>
                </a:solidFill>
                <a:latin typeface="Bookman Old Style" pitchFamily="18" charset="0"/>
              </a:rPr>
              <a:t>Titolo X del D.Lgs 9 Aprile 2008, n° 81 (Testo Unico sulla salute e sicurezza sul lavoro)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98692">
                                            <p:txEl>
                                              <p:pRg st="0" end="0"/>
                                            </p:txEl>
                                          </p:spTgt>
                                        </p:tgtEl>
                                        <p:attrNameLst>
                                          <p:attrName>style.visibility</p:attrName>
                                        </p:attrNameLst>
                                      </p:cBhvr>
                                      <p:to>
                                        <p:strVal val="visible"/>
                                      </p:to>
                                    </p:set>
                                    <p:anim calcmode="lin" valueType="num">
                                      <p:cBhvr>
                                        <p:cTn id="7" dur="1000" fill="hold"/>
                                        <p:tgtEl>
                                          <p:spTgt spid="49869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9869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9869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498693"/>
                                        </p:tgtEl>
                                        <p:attrNameLst>
                                          <p:attrName>style.visibility</p:attrName>
                                        </p:attrNameLst>
                                      </p:cBhvr>
                                      <p:to>
                                        <p:strVal val="visible"/>
                                      </p:to>
                                    </p:set>
                                    <p:animEffect transition="in" filter="checkerboard(across)">
                                      <p:cBhvr>
                                        <p:cTn id="14" dur="500"/>
                                        <p:tgtEl>
                                          <p:spTgt spid="49869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98694"/>
                                        </p:tgtEl>
                                        <p:attrNameLst>
                                          <p:attrName>style.visibility</p:attrName>
                                        </p:attrNameLst>
                                      </p:cBhvr>
                                      <p:to>
                                        <p:strVal val="visible"/>
                                      </p:to>
                                    </p:set>
                                    <p:animEffect transition="in" filter="fade">
                                      <p:cBhvr>
                                        <p:cTn id="19" dur="1000"/>
                                        <p:tgtEl>
                                          <p:spTgt spid="498694"/>
                                        </p:tgtEl>
                                      </p:cBhvr>
                                    </p:animEffect>
                                    <p:anim calcmode="lin" valueType="num">
                                      <p:cBhvr>
                                        <p:cTn id="20" dur="1000" fill="hold"/>
                                        <p:tgtEl>
                                          <p:spTgt spid="498694"/>
                                        </p:tgtEl>
                                        <p:attrNameLst>
                                          <p:attrName>ppt_x</p:attrName>
                                        </p:attrNameLst>
                                      </p:cBhvr>
                                      <p:tavLst>
                                        <p:tav tm="0">
                                          <p:val>
                                            <p:strVal val="#ppt_x"/>
                                          </p:val>
                                        </p:tav>
                                        <p:tav tm="100000">
                                          <p:val>
                                            <p:strVal val="#ppt_x"/>
                                          </p:val>
                                        </p:tav>
                                      </p:tavLst>
                                    </p:anim>
                                    <p:anim calcmode="lin" valueType="num">
                                      <p:cBhvr>
                                        <p:cTn id="21" dur="1000" fill="hold"/>
                                        <p:tgtEl>
                                          <p:spTgt spid="49869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498695"/>
                                        </p:tgtEl>
                                        <p:attrNameLst>
                                          <p:attrName>style.visibility</p:attrName>
                                        </p:attrNameLst>
                                      </p:cBhvr>
                                      <p:to>
                                        <p:strVal val="visible"/>
                                      </p:to>
                                    </p:set>
                                    <p:animEffect transition="in" filter="strips(downLeft)">
                                      <p:cBhvr>
                                        <p:cTn id="26" dur="500"/>
                                        <p:tgtEl>
                                          <p:spTgt spid="498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692" grpId="0" build="p"/>
      <p:bldP spid="498693" grpId="0"/>
      <p:bldP spid="498694" grpId="0"/>
      <p:bldP spid="49869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ChangeArrowheads="1"/>
          </p:cNvSpPr>
          <p:nvPr/>
        </p:nvSpPr>
        <p:spPr bwMode="auto">
          <a:xfrm>
            <a:off x="1143000" y="914400"/>
            <a:ext cx="8255000" cy="1600200"/>
          </a:xfrm>
          <a:prstGeom prst="rect">
            <a:avLst/>
          </a:prstGeom>
          <a:noFill/>
          <a:ln w="9525" cap="flat" cmpd="sng" algn="ctr">
            <a:noFill/>
            <a:prstDash val="solid"/>
            <a:miter lim="800000"/>
            <a:headEnd/>
            <a:tailEnd/>
          </a:ln>
          <a:effectLst/>
        </p:spPr>
        <p:txBody>
          <a:bodyPr/>
          <a:lstStyle/>
          <a:p>
            <a:pPr>
              <a:spcBef>
                <a:spcPct val="30000"/>
              </a:spcBef>
              <a:buClr>
                <a:srgbClr val="CC3399"/>
              </a:buClr>
              <a:buFont typeface="Wingdings" pitchFamily="2" charset="2"/>
              <a:buNone/>
            </a:pPr>
            <a:r>
              <a:rPr lang="it-IT">
                <a:solidFill>
                  <a:srgbClr val="FF99FF"/>
                </a:solidFill>
                <a:latin typeface="Bookman Old Style" pitchFamily="18" charset="0"/>
                <a:cs typeface="Times New Roman" pitchFamily="18" charset="0"/>
              </a:rPr>
              <a:t>Fisico </a:t>
            </a:r>
          </a:p>
          <a:p>
            <a:pPr>
              <a:spcBef>
                <a:spcPct val="30000"/>
              </a:spcBef>
              <a:buClr>
                <a:srgbClr val="CC3399"/>
              </a:buClr>
              <a:buFont typeface="Wingdings" pitchFamily="2" charset="2"/>
              <a:buNone/>
            </a:pPr>
            <a:r>
              <a:rPr lang="it-IT">
                <a:solidFill>
                  <a:srgbClr val="000066"/>
                </a:solidFill>
                <a:latin typeface="Bookman Old Style" pitchFamily="18" charset="0"/>
                <a:cs typeface="Times New Roman" pitchFamily="18" charset="0"/>
              </a:rPr>
              <a:t>Calore – secco o umido – </a:t>
            </a:r>
          </a:p>
          <a:p>
            <a:pPr>
              <a:spcBef>
                <a:spcPct val="30000"/>
              </a:spcBef>
              <a:buClr>
                <a:srgbClr val="CC3399"/>
              </a:buClr>
              <a:buFont typeface="Wingdings" pitchFamily="2" charset="2"/>
              <a:buNone/>
            </a:pPr>
            <a:r>
              <a:rPr lang="it-IT">
                <a:solidFill>
                  <a:srgbClr val="000066"/>
                </a:solidFill>
                <a:latin typeface="Bookman Old Style" pitchFamily="18" charset="0"/>
                <a:cs typeface="Times New Roman" pitchFamily="18" charset="0"/>
              </a:rPr>
              <a:t>Radiazioni ionizzanti e ultraviolette</a:t>
            </a:r>
          </a:p>
        </p:txBody>
      </p:sp>
      <p:sp>
        <p:nvSpPr>
          <p:cNvPr id="544771" name="Rectangle 3"/>
          <p:cNvSpPr>
            <a:spLocks noChangeArrowheads="1"/>
          </p:cNvSpPr>
          <p:nvPr/>
        </p:nvSpPr>
        <p:spPr bwMode="auto">
          <a:xfrm>
            <a:off x="0" y="0"/>
            <a:ext cx="9906000" cy="6096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PROCEDIMENTI DI STERILIZZAZIONE</a:t>
            </a:r>
          </a:p>
          <a:p>
            <a:pPr algn="ctr"/>
            <a:endParaRPr lang="it-IT" sz="2800" b="1">
              <a:solidFill>
                <a:srgbClr val="CC3399"/>
              </a:solidFill>
              <a:effectLst>
                <a:outerShdw blurRad="38100" dist="38100" dir="2700000" algn="tl">
                  <a:srgbClr val="000000"/>
                </a:outerShdw>
              </a:effectLst>
              <a:latin typeface="Bookman Old Style" pitchFamily="18" charset="0"/>
              <a:cs typeface="Times New Roman" pitchFamily="18" charset="0"/>
            </a:endParaRPr>
          </a:p>
        </p:txBody>
      </p:sp>
      <p:sp>
        <p:nvSpPr>
          <p:cNvPr id="544772" name="Text Box 4"/>
          <p:cNvSpPr txBox="1">
            <a:spLocks noChangeArrowheads="1"/>
          </p:cNvSpPr>
          <p:nvPr/>
        </p:nvSpPr>
        <p:spPr bwMode="auto">
          <a:xfrm>
            <a:off x="1143000" y="2776538"/>
            <a:ext cx="8172450" cy="1152525"/>
          </a:xfrm>
          <a:prstGeom prst="rect">
            <a:avLst/>
          </a:prstGeom>
          <a:noFill/>
          <a:ln w="9525" algn="ctr">
            <a:noFill/>
            <a:miter lim="800000"/>
            <a:headEnd/>
            <a:tailEnd/>
          </a:ln>
          <a:effectLst/>
        </p:spPr>
        <p:txBody>
          <a:bodyPr/>
          <a:lstStyle/>
          <a:p>
            <a:pPr>
              <a:spcBef>
                <a:spcPct val="30000"/>
              </a:spcBef>
              <a:buClr>
                <a:srgbClr val="CC3399"/>
              </a:buClr>
              <a:buFont typeface="Wingdings" pitchFamily="2" charset="2"/>
              <a:buNone/>
            </a:pPr>
            <a:r>
              <a:rPr lang="it-IT">
                <a:solidFill>
                  <a:srgbClr val="FF99FF"/>
                </a:solidFill>
                <a:latin typeface="Bookman Old Style" pitchFamily="18" charset="0"/>
                <a:cs typeface="Times New Roman" pitchFamily="18" charset="0"/>
              </a:rPr>
              <a:t>Chimico</a:t>
            </a:r>
            <a:r>
              <a:rPr lang="it-IT">
                <a:solidFill>
                  <a:srgbClr val="5F5F5F"/>
                </a:solidFill>
                <a:latin typeface="Bookman Old Style" pitchFamily="18" charset="0"/>
                <a:cs typeface="Times New Roman" pitchFamily="18" charset="0"/>
              </a:rPr>
              <a:t> </a:t>
            </a:r>
          </a:p>
          <a:p>
            <a:pPr>
              <a:spcBef>
                <a:spcPct val="30000"/>
              </a:spcBef>
              <a:buClr>
                <a:srgbClr val="CC3399"/>
              </a:buClr>
              <a:buFont typeface="Wingdings" pitchFamily="2" charset="2"/>
              <a:buNone/>
            </a:pPr>
            <a:r>
              <a:rPr lang="it-IT">
                <a:solidFill>
                  <a:srgbClr val="000066"/>
                </a:solidFill>
                <a:latin typeface="Bookman Old Style" pitchFamily="18" charset="0"/>
                <a:cs typeface="Times New Roman" pitchFamily="18" charset="0"/>
              </a:rPr>
              <a:t>Ossido di etilene e aldeide glutarica </a:t>
            </a:r>
          </a:p>
          <a:p>
            <a:pPr>
              <a:spcBef>
                <a:spcPct val="30000"/>
              </a:spcBef>
              <a:buClr>
                <a:srgbClr val="CC3399"/>
              </a:buClr>
              <a:buFont typeface="Wingdings" pitchFamily="2" charset="2"/>
              <a:buNone/>
            </a:pPr>
            <a:endParaRPr lang="it-IT">
              <a:solidFill>
                <a:srgbClr val="000066"/>
              </a:solidFill>
              <a:latin typeface="Bookman Old Style" pitchFamily="18" charset="0"/>
              <a:cs typeface="Times New Roman" pitchFamily="18" charset="0"/>
            </a:endParaRPr>
          </a:p>
        </p:txBody>
      </p:sp>
      <p:sp>
        <p:nvSpPr>
          <p:cNvPr id="544773" name="Text Box 5"/>
          <p:cNvSpPr txBox="1">
            <a:spLocks noChangeArrowheads="1"/>
          </p:cNvSpPr>
          <p:nvPr/>
        </p:nvSpPr>
        <p:spPr bwMode="auto">
          <a:xfrm>
            <a:off x="1143000" y="4191000"/>
            <a:ext cx="7842250" cy="895350"/>
          </a:xfrm>
          <a:prstGeom prst="rect">
            <a:avLst/>
          </a:prstGeom>
          <a:noFill/>
          <a:ln w="9525" algn="ctr">
            <a:noFill/>
            <a:miter lim="800000"/>
            <a:headEnd/>
            <a:tailEnd/>
          </a:ln>
          <a:effectLst/>
        </p:spPr>
        <p:txBody>
          <a:bodyPr/>
          <a:lstStyle/>
          <a:p>
            <a:pPr>
              <a:spcBef>
                <a:spcPct val="30000"/>
              </a:spcBef>
              <a:buClr>
                <a:srgbClr val="CC3399"/>
              </a:buClr>
              <a:buFont typeface="Wingdings" pitchFamily="2" charset="2"/>
              <a:buNone/>
            </a:pPr>
            <a:r>
              <a:rPr lang="it-IT">
                <a:solidFill>
                  <a:srgbClr val="FF99FF"/>
                </a:solidFill>
                <a:latin typeface="Bookman Old Style" pitchFamily="18" charset="0"/>
                <a:cs typeface="Times New Roman" pitchFamily="18" charset="0"/>
              </a:rPr>
              <a:t>Meccanico </a:t>
            </a:r>
          </a:p>
          <a:p>
            <a:pPr>
              <a:spcBef>
                <a:spcPct val="30000"/>
              </a:spcBef>
              <a:buClr>
                <a:srgbClr val="CC3399"/>
              </a:buClr>
              <a:buFont typeface="Wingdings" pitchFamily="2" charset="2"/>
              <a:buNone/>
            </a:pPr>
            <a:r>
              <a:rPr lang="it-IT">
                <a:solidFill>
                  <a:srgbClr val="000066"/>
                </a:solidFill>
                <a:latin typeface="Bookman Old Style" pitchFamily="18" charset="0"/>
                <a:cs typeface="Times New Roman" pitchFamily="18" charset="0"/>
              </a:rPr>
              <a:t>Filtrazione</a:t>
            </a:r>
          </a:p>
        </p:txBody>
      </p:sp>
      <p:pic>
        <p:nvPicPr>
          <p:cNvPr id="544774" name="Picture 6" descr="Autoclave%2520760">
            <a:hlinkClick r:id="rId2"/>
          </p:cNvPr>
          <p:cNvPicPr>
            <a:picLocks noChangeAspect="1" noChangeArrowheads="1"/>
          </p:cNvPicPr>
          <p:nvPr/>
        </p:nvPicPr>
        <p:blipFill>
          <a:blip r:embed="rId3" cstate="print"/>
          <a:srcRect/>
          <a:stretch>
            <a:fillRect/>
          </a:stretch>
        </p:blipFill>
        <p:spPr bwMode="auto">
          <a:xfrm>
            <a:off x="7683500" y="1773238"/>
            <a:ext cx="919163" cy="1143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4770"/>
                                        </p:tgtEl>
                                        <p:attrNameLst>
                                          <p:attrName>style.visibility</p:attrName>
                                        </p:attrNameLst>
                                      </p:cBhvr>
                                      <p:to>
                                        <p:strVal val="visible"/>
                                      </p:to>
                                    </p:set>
                                    <p:animEffect transition="in" filter="strips(downRight)">
                                      <p:cBhvr>
                                        <p:cTn id="7" dur="500"/>
                                        <p:tgtEl>
                                          <p:spTgt spid="54477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4772"/>
                                        </p:tgtEl>
                                        <p:attrNameLst>
                                          <p:attrName>style.visibility</p:attrName>
                                        </p:attrNameLst>
                                      </p:cBhvr>
                                      <p:to>
                                        <p:strVal val="visible"/>
                                      </p:to>
                                    </p:set>
                                    <p:animEffect transition="in" filter="strips(downRight)">
                                      <p:cBhvr>
                                        <p:cTn id="12" dur="500"/>
                                        <p:tgtEl>
                                          <p:spTgt spid="54477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44773"/>
                                        </p:tgtEl>
                                        <p:attrNameLst>
                                          <p:attrName>style.visibility</p:attrName>
                                        </p:attrNameLst>
                                      </p:cBhvr>
                                      <p:to>
                                        <p:strVal val="visible"/>
                                      </p:to>
                                    </p:set>
                                    <p:animEffect transition="in" filter="strips(downRight)">
                                      <p:cBhvr>
                                        <p:cTn id="17" dur="500"/>
                                        <p:tgtEl>
                                          <p:spTgt spid="544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770" grpId="0" autoUpdateAnimBg="0"/>
      <p:bldP spid="544772" grpId="0" autoUpdateAnimBg="0"/>
      <p:bldP spid="544773"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ChangeArrowheads="1"/>
          </p:cNvSpPr>
          <p:nvPr/>
        </p:nvSpPr>
        <p:spPr bwMode="auto">
          <a:xfrm>
            <a:off x="908050" y="166688"/>
            <a:ext cx="8420100" cy="519112"/>
          </a:xfrm>
          <a:prstGeom prst="rect">
            <a:avLst/>
          </a:prstGeom>
          <a:noFill/>
          <a:ln w="9525" cap="flat" cmpd="sng" algn="ctr">
            <a:noFill/>
            <a:prstDash val="solid"/>
            <a:miter lim="800000"/>
            <a:headEnd/>
            <a:tailEnd/>
          </a:ln>
          <a:effectLst/>
        </p:spPr>
        <p:txBody>
          <a:bodyPr/>
          <a:lstStyle/>
          <a:p>
            <a:pPr algn="ctr"/>
            <a:r>
              <a:rPr lang="it-IT" sz="3200" b="1">
                <a:solidFill>
                  <a:srgbClr val="CC3399"/>
                </a:solidFill>
                <a:effectLst>
                  <a:outerShdw blurRad="38100" dist="38100" dir="2700000" algn="tl">
                    <a:srgbClr val="000000"/>
                  </a:outerShdw>
                </a:effectLst>
                <a:latin typeface="Bookman Old Style" pitchFamily="18" charset="0"/>
                <a:cs typeface="Times New Roman" pitchFamily="18" charset="0"/>
              </a:rPr>
              <a:t>DISINFESTAZIONE</a:t>
            </a:r>
          </a:p>
        </p:txBody>
      </p:sp>
      <p:sp>
        <p:nvSpPr>
          <p:cNvPr id="545795" name="Rectangle 3"/>
          <p:cNvSpPr>
            <a:spLocks noChangeArrowheads="1"/>
          </p:cNvSpPr>
          <p:nvPr/>
        </p:nvSpPr>
        <p:spPr bwMode="auto">
          <a:xfrm>
            <a:off x="1052513" y="981075"/>
            <a:ext cx="8420100" cy="5105400"/>
          </a:xfrm>
          <a:prstGeom prst="rect">
            <a:avLst/>
          </a:prstGeom>
          <a:noFill/>
          <a:ln w="9525" cap="flat" cmpd="sng" algn="ctr">
            <a:noFill/>
            <a:prstDash val="solid"/>
            <a:miter lim="800000"/>
            <a:headEnd/>
            <a:tailEnd/>
          </a:ln>
          <a:effectLst/>
        </p:spPr>
        <p:txBody>
          <a:bodyPr/>
          <a:lstStyle/>
          <a:p>
            <a:pPr>
              <a:spcBef>
                <a:spcPct val="30000"/>
              </a:spcBef>
              <a:buClr>
                <a:srgbClr val="CC3399"/>
              </a:buClr>
              <a:buFont typeface="Wingdings" pitchFamily="2" charset="2"/>
              <a:buNone/>
            </a:pPr>
            <a:r>
              <a:rPr lang="it-IT">
                <a:solidFill>
                  <a:srgbClr val="000066"/>
                </a:solidFill>
                <a:latin typeface="Bookman Old Style" pitchFamily="18" charset="0"/>
                <a:cs typeface="Times New Roman" pitchFamily="18" charset="0"/>
              </a:rPr>
              <a:t>Ha come scopo l’eliminazione dei vettori</a:t>
            </a:r>
          </a:p>
          <a:p>
            <a:pPr>
              <a:spcBef>
                <a:spcPct val="30000"/>
              </a:spcBef>
              <a:buClr>
                <a:srgbClr val="CC3399"/>
              </a:buClr>
              <a:buFont typeface="Wingdings" pitchFamily="2" charset="2"/>
              <a:buNone/>
            </a:pPr>
            <a:r>
              <a:rPr lang="it-IT">
                <a:solidFill>
                  <a:srgbClr val="000066"/>
                </a:solidFill>
                <a:latin typeface="Bookman Old Style" pitchFamily="18" charset="0"/>
                <a:cs typeface="Times New Roman" pitchFamily="18" charset="0"/>
              </a:rPr>
              <a:t>I mezzi di cui disponiamo per l’attuazione pratica di tale metodica si dividono in: </a:t>
            </a:r>
          </a:p>
          <a:p>
            <a:pPr>
              <a:spcBef>
                <a:spcPct val="30000"/>
              </a:spcBef>
              <a:buClr>
                <a:srgbClr val="CC3399"/>
              </a:buClr>
              <a:buFont typeface="Wingdings" pitchFamily="2" charset="2"/>
              <a:buChar char="q"/>
            </a:pPr>
            <a:r>
              <a:rPr lang="it-IT">
                <a:solidFill>
                  <a:srgbClr val="000066"/>
                </a:solidFill>
                <a:latin typeface="Bookman Old Style" pitchFamily="18" charset="0"/>
                <a:cs typeface="Times New Roman" pitchFamily="18" charset="0"/>
              </a:rPr>
              <a:t>Disinfestanti integrali – (agiscono sia contro gli insetti che contro i ratti)  Anidride solforosa e Acido cianidrico. </a:t>
            </a:r>
          </a:p>
          <a:p>
            <a:pPr>
              <a:spcBef>
                <a:spcPct val="30000"/>
              </a:spcBef>
              <a:buClr>
                <a:srgbClr val="CC3399"/>
              </a:buClr>
              <a:buFont typeface="Wingdings" pitchFamily="2" charset="2"/>
              <a:buChar char="q"/>
            </a:pPr>
            <a:r>
              <a:rPr lang="it-IT">
                <a:solidFill>
                  <a:srgbClr val="000066"/>
                </a:solidFill>
                <a:latin typeface="Bookman Old Style" pitchFamily="18" charset="0"/>
                <a:cs typeface="Times New Roman" pitchFamily="18" charset="0"/>
              </a:rPr>
              <a:t>Insetticidi – Piretrine, Composti clorurati organici, Composti organofosforici.</a:t>
            </a:r>
          </a:p>
          <a:p>
            <a:pPr>
              <a:spcBef>
                <a:spcPct val="30000"/>
              </a:spcBef>
              <a:buClr>
                <a:srgbClr val="CC3399"/>
              </a:buClr>
              <a:buFont typeface="Wingdings" pitchFamily="2" charset="2"/>
              <a:buChar char="q"/>
            </a:pPr>
            <a:r>
              <a:rPr lang="it-IT">
                <a:solidFill>
                  <a:srgbClr val="000066"/>
                </a:solidFill>
                <a:latin typeface="Bookman Old Style" pitchFamily="18" charset="0"/>
                <a:cs typeface="Times New Roman" pitchFamily="18" charset="0"/>
              </a:rPr>
              <a:t>Ratticidi – Alfa-naftil-tiourea e Preparati anticumarinici.</a:t>
            </a:r>
          </a:p>
          <a:p>
            <a:pPr>
              <a:spcBef>
                <a:spcPct val="30000"/>
              </a:spcBef>
              <a:buClr>
                <a:srgbClr val="CC3399"/>
              </a:buClr>
              <a:buFont typeface="Wingdings" pitchFamily="2" charset="2"/>
              <a:buNone/>
            </a:pPr>
            <a:endParaRPr lang="it-IT">
              <a:solidFill>
                <a:srgbClr val="000066"/>
              </a:solidFill>
              <a:latin typeface="Bookman Old Style" pitchFamily="18" charset="0"/>
              <a:cs typeface="Times New Roman" pitchFamily="18" charset="0"/>
            </a:endParaRPr>
          </a:p>
        </p:txBody>
      </p:sp>
      <p:pic>
        <p:nvPicPr>
          <p:cNvPr id="545796" name="Picture 4" descr="j0346655"/>
          <p:cNvPicPr>
            <a:picLocks noChangeAspect="1" noChangeArrowheads="1"/>
          </p:cNvPicPr>
          <p:nvPr/>
        </p:nvPicPr>
        <p:blipFill>
          <a:blip r:embed="rId2" cstate="print"/>
          <a:srcRect/>
          <a:stretch>
            <a:fillRect/>
          </a:stretch>
        </p:blipFill>
        <p:spPr bwMode="auto">
          <a:xfrm>
            <a:off x="8240713" y="0"/>
            <a:ext cx="1665287" cy="1685925"/>
          </a:xfrm>
          <a:prstGeom prst="rect">
            <a:avLst/>
          </a:prstGeom>
          <a:noFill/>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Text Box 2"/>
          <p:cNvSpPr txBox="1">
            <a:spLocks noChangeArrowheads="1"/>
          </p:cNvSpPr>
          <p:nvPr/>
        </p:nvSpPr>
        <p:spPr bwMode="auto">
          <a:xfrm>
            <a:off x="995363" y="1557338"/>
            <a:ext cx="8997950" cy="2282825"/>
          </a:xfrm>
          <a:prstGeom prst="rect">
            <a:avLst/>
          </a:prstGeom>
          <a:noFill/>
          <a:ln w="9525" algn="ctr">
            <a:noFill/>
            <a:miter lim="800000"/>
            <a:headEnd/>
            <a:tailEnd/>
          </a:ln>
          <a:effectLst/>
        </p:spPr>
        <p:txBody>
          <a:bodyPr/>
          <a:lstStyle/>
          <a:p>
            <a:pPr marL="193675" indent="-193675" algn="just">
              <a:lnSpc>
                <a:spcPct val="150000"/>
              </a:lnSpc>
              <a:spcAft>
                <a:spcPct val="20000"/>
              </a:spcAft>
              <a:buClr>
                <a:srgbClr val="CC3399"/>
              </a:buClr>
              <a:buFont typeface="Wingdings" pitchFamily="2" charset="2"/>
              <a:buChar char="ü"/>
            </a:pPr>
            <a:r>
              <a:rPr lang="it-IT">
                <a:solidFill>
                  <a:srgbClr val="000066"/>
                </a:solidFill>
                <a:latin typeface="Bookman Old Style" pitchFamily="18" charset="0"/>
                <a:cs typeface="Times New Roman" pitchFamily="18" charset="0"/>
              </a:rPr>
              <a:t>Guanti</a:t>
            </a:r>
          </a:p>
          <a:p>
            <a:pPr marL="193675" indent="-193675" algn="just">
              <a:lnSpc>
                <a:spcPct val="150000"/>
              </a:lnSpc>
              <a:spcAft>
                <a:spcPct val="20000"/>
              </a:spcAft>
              <a:buClr>
                <a:srgbClr val="CC3399"/>
              </a:buClr>
              <a:buFont typeface="Wingdings" pitchFamily="2" charset="2"/>
              <a:buChar char="ü"/>
            </a:pPr>
            <a:r>
              <a:rPr lang="it-IT">
                <a:solidFill>
                  <a:srgbClr val="000066"/>
                </a:solidFill>
                <a:latin typeface="Bookman Old Style" pitchFamily="18" charset="0"/>
                <a:cs typeface="Times New Roman" pitchFamily="18" charset="0"/>
              </a:rPr>
              <a:t>Indumenti di protezione (Camici)</a:t>
            </a:r>
          </a:p>
          <a:p>
            <a:pPr marL="193675" indent="-193675" algn="just">
              <a:lnSpc>
                <a:spcPct val="150000"/>
              </a:lnSpc>
              <a:spcAft>
                <a:spcPct val="20000"/>
              </a:spcAft>
              <a:buClr>
                <a:srgbClr val="CC3399"/>
              </a:buClr>
              <a:buFont typeface="Wingdings" pitchFamily="2" charset="2"/>
              <a:buChar char="ü"/>
            </a:pPr>
            <a:r>
              <a:rPr lang="it-IT">
                <a:solidFill>
                  <a:srgbClr val="000066"/>
                </a:solidFill>
                <a:latin typeface="Bookman Old Style" pitchFamily="18" charset="0"/>
                <a:cs typeface="Times New Roman" pitchFamily="18" charset="0"/>
              </a:rPr>
              <a:t>Dispositivi di protezione del volto e delle vie respiratorie</a:t>
            </a:r>
          </a:p>
        </p:txBody>
      </p:sp>
      <p:sp>
        <p:nvSpPr>
          <p:cNvPr id="546819" name="Text Box 3"/>
          <p:cNvSpPr txBox="1">
            <a:spLocks noChangeArrowheads="1"/>
          </p:cNvSpPr>
          <p:nvPr/>
        </p:nvSpPr>
        <p:spPr bwMode="auto">
          <a:xfrm>
            <a:off x="0" y="0"/>
            <a:ext cx="9906000" cy="5334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DPI PER GLI AGENTI BIOLOGICI</a:t>
            </a:r>
          </a:p>
        </p:txBody>
      </p:sp>
      <p:pic>
        <p:nvPicPr>
          <p:cNvPr id="546820" name="Picture 4" descr="nitrilebiga">
            <a:hlinkClick r:id="rId2"/>
          </p:cNvPr>
          <p:cNvPicPr>
            <a:picLocks noChangeAspect="1" noChangeArrowheads="1"/>
          </p:cNvPicPr>
          <p:nvPr/>
        </p:nvPicPr>
        <p:blipFill>
          <a:blip r:embed="rId3" cstate="print"/>
          <a:srcRect/>
          <a:stretch>
            <a:fillRect/>
          </a:stretch>
        </p:blipFill>
        <p:spPr bwMode="auto">
          <a:xfrm>
            <a:off x="3003550" y="1412875"/>
            <a:ext cx="1227138" cy="857250"/>
          </a:xfrm>
          <a:prstGeom prst="rect">
            <a:avLst/>
          </a:prstGeom>
          <a:noFill/>
        </p:spPr>
      </p:pic>
      <p:pic>
        <p:nvPicPr>
          <p:cNvPr id="546821" name="Picture 5" descr="camice%2520dottore">
            <a:hlinkClick r:id="rId4"/>
          </p:cNvPr>
          <p:cNvPicPr>
            <a:picLocks noChangeAspect="1" noChangeArrowheads="1"/>
          </p:cNvPicPr>
          <p:nvPr/>
        </p:nvPicPr>
        <p:blipFill>
          <a:blip r:embed="rId5" cstate="print"/>
          <a:srcRect/>
          <a:stretch>
            <a:fillRect/>
          </a:stretch>
        </p:blipFill>
        <p:spPr bwMode="auto">
          <a:xfrm>
            <a:off x="6980238" y="1916113"/>
            <a:ext cx="1176337" cy="990600"/>
          </a:xfrm>
          <a:prstGeom prst="rect">
            <a:avLst/>
          </a:prstGeom>
          <a:noFill/>
        </p:spPr>
      </p:pic>
      <p:pic>
        <p:nvPicPr>
          <p:cNvPr id="546822" name="Picture 6" descr="e75a8dbd1e50ae40b8812334c7536710">
            <a:hlinkClick r:id="rId6"/>
          </p:cNvPr>
          <p:cNvPicPr>
            <a:picLocks noChangeAspect="1" noChangeArrowheads="1"/>
          </p:cNvPicPr>
          <p:nvPr/>
        </p:nvPicPr>
        <p:blipFill>
          <a:blip r:embed="rId7" cstate="print"/>
          <a:srcRect/>
          <a:stretch>
            <a:fillRect/>
          </a:stretch>
        </p:blipFill>
        <p:spPr bwMode="auto">
          <a:xfrm>
            <a:off x="3705225" y="3357563"/>
            <a:ext cx="908050" cy="83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46818"/>
                                        </p:tgtEl>
                                        <p:attrNameLst>
                                          <p:attrName>style.visibility</p:attrName>
                                        </p:attrNameLst>
                                      </p:cBhvr>
                                      <p:to>
                                        <p:strVal val="visible"/>
                                      </p:to>
                                    </p:set>
                                    <p:animEffect transition="in" filter="checkerboard(across)">
                                      <p:cBhvr>
                                        <p:cTn id="7" dur="500"/>
                                        <p:tgtEl>
                                          <p:spTgt spid="546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18"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Text Box 2"/>
          <p:cNvSpPr txBox="1">
            <a:spLocks noChangeArrowheads="1"/>
          </p:cNvSpPr>
          <p:nvPr/>
        </p:nvSpPr>
        <p:spPr bwMode="auto">
          <a:xfrm>
            <a:off x="661988" y="0"/>
            <a:ext cx="9475787" cy="955675"/>
          </a:xfrm>
          <a:prstGeom prst="rect">
            <a:avLst/>
          </a:prstGeom>
          <a:noFill/>
          <a:ln w="9525" algn="ctr">
            <a:noFill/>
            <a:miter lim="800000"/>
            <a:headEnd/>
            <a:tailEnd/>
          </a:ln>
          <a:effectLst/>
        </p:spPr>
        <p:txBody>
          <a:bodyPr/>
          <a:lstStyle/>
          <a:p>
            <a:pPr algn="ctr"/>
            <a:r>
              <a:rPr lang="it-IT" sz="2600" b="1">
                <a:solidFill>
                  <a:srgbClr val="CC3399"/>
                </a:solidFill>
                <a:effectLst>
                  <a:outerShdw blurRad="38100" dist="38100" dir="2700000" algn="tl">
                    <a:srgbClr val="000000"/>
                  </a:outerShdw>
                </a:effectLst>
                <a:latin typeface="Bookman Old Style" pitchFamily="18" charset="0"/>
                <a:cs typeface="Times New Roman" pitchFamily="18" charset="0"/>
              </a:rPr>
              <a:t>DISPOSITIVI DI PROTEZIONE INDIVIDUALE (DPI)</a:t>
            </a:r>
          </a:p>
        </p:txBody>
      </p:sp>
      <p:sp>
        <p:nvSpPr>
          <p:cNvPr id="547843" name="Text Box 3"/>
          <p:cNvSpPr txBox="1">
            <a:spLocks noChangeArrowheads="1"/>
          </p:cNvSpPr>
          <p:nvPr/>
        </p:nvSpPr>
        <p:spPr bwMode="auto">
          <a:xfrm>
            <a:off x="1069975" y="692150"/>
            <a:ext cx="8420100" cy="457200"/>
          </a:xfrm>
          <a:prstGeom prst="rect">
            <a:avLst/>
          </a:prstGeom>
          <a:noFill/>
          <a:ln w="9525" algn="ctr">
            <a:noFill/>
            <a:miter lim="800000"/>
            <a:headEnd/>
            <a:tailEnd/>
          </a:ln>
          <a:effectLst/>
        </p:spPr>
        <p:txBody>
          <a:bodyPr>
            <a:spAutoFit/>
          </a:bodyPr>
          <a:lstStyle/>
          <a:p>
            <a:pPr>
              <a:spcBef>
                <a:spcPct val="50000"/>
              </a:spcBef>
            </a:pPr>
            <a:r>
              <a:rPr lang="it-IT">
                <a:solidFill>
                  <a:srgbClr val="000066"/>
                </a:solidFill>
                <a:latin typeface="Bookman Old Style" pitchFamily="18" charset="0"/>
                <a:cs typeface="Times New Roman" pitchFamily="18" charset="0"/>
              </a:rPr>
              <a:t>Caratteristiche nel DLG.s 475/92</a:t>
            </a:r>
          </a:p>
        </p:txBody>
      </p:sp>
      <p:sp>
        <p:nvSpPr>
          <p:cNvPr id="547844" name="Text Box 4"/>
          <p:cNvSpPr txBox="1">
            <a:spLocks noChangeArrowheads="1"/>
          </p:cNvSpPr>
          <p:nvPr/>
        </p:nvSpPr>
        <p:spPr bwMode="auto">
          <a:xfrm>
            <a:off x="920750" y="1557338"/>
            <a:ext cx="8990013" cy="457200"/>
          </a:xfrm>
          <a:prstGeom prst="rect">
            <a:avLst/>
          </a:prstGeom>
          <a:noFill/>
          <a:ln w="9525" algn="ctr">
            <a:noFill/>
            <a:miter lim="800000"/>
            <a:headEnd/>
            <a:tailEnd/>
          </a:ln>
          <a:effectLst/>
        </p:spPr>
        <p:txBody>
          <a:bodyPr>
            <a:spAutoFit/>
          </a:bodyPr>
          <a:lstStyle/>
          <a:p>
            <a:pPr>
              <a:spcBef>
                <a:spcPct val="50000"/>
              </a:spcBef>
            </a:pPr>
            <a:r>
              <a:rPr lang="it-IT">
                <a:solidFill>
                  <a:srgbClr val="000066"/>
                </a:solidFill>
                <a:latin typeface="Bookman Old Style" pitchFamily="18" charset="0"/>
                <a:cs typeface="Times New Roman" pitchFamily="18" charset="0"/>
              </a:rPr>
              <a:t>Rischi di morte o di lesioni gravi e di carattere permanente</a:t>
            </a:r>
          </a:p>
        </p:txBody>
      </p:sp>
      <p:sp>
        <p:nvSpPr>
          <p:cNvPr id="547845" name="Text Box 5"/>
          <p:cNvSpPr txBox="1">
            <a:spLocks noChangeArrowheads="1"/>
          </p:cNvSpPr>
          <p:nvPr/>
        </p:nvSpPr>
        <p:spPr bwMode="auto">
          <a:xfrm>
            <a:off x="1101725" y="1125538"/>
            <a:ext cx="3411538" cy="457200"/>
          </a:xfrm>
          <a:prstGeom prst="rect">
            <a:avLst/>
          </a:prstGeom>
          <a:noFill/>
          <a:ln w="9525">
            <a:noFill/>
            <a:miter lim="800000"/>
            <a:headEnd/>
            <a:tailEnd/>
          </a:ln>
          <a:effectLst/>
        </p:spPr>
        <p:txBody>
          <a:bodyPr>
            <a:spAutoFit/>
          </a:bodyPr>
          <a:lstStyle/>
          <a:p>
            <a:pPr>
              <a:spcBef>
                <a:spcPct val="50000"/>
              </a:spcBef>
            </a:pPr>
            <a:r>
              <a:rPr lang="it-IT">
                <a:solidFill>
                  <a:srgbClr val="FF99FF"/>
                </a:solidFill>
                <a:latin typeface="Bookman Old Style" pitchFamily="18" charset="0"/>
              </a:rPr>
              <a:t>III categoria</a:t>
            </a:r>
          </a:p>
        </p:txBody>
      </p:sp>
      <p:sp>
        <p:nvSpPr>
          <p:cNvPr id="547846" name="Text Box 6"/>
          <p:cNvSpPr txBox="1">
            <a:spLocks noChangeArrowheads="1"/>
          </p:cNvSpPr>
          <p:nvPr/>
        </p:nvSpPr>
        <p:spPr bwMode="auto">
          <a:xfrm>
            <a:off x="992188" y="2565400"/>
            <a:ext cx="8640762" cy="4108450"/>
          </a:xfrm>
          <a:prstGeom prst="rect">
            <a:avLst/>
          </a:prstGeom>
          <a:noFill/>
          <a:ln w="9525" algn="ctr">
            <a:noFill/>
            <a:miter lim="800000"/>
            <a:headEnd/>
            <a:tailEnd/>
          </a:ln>
          <a:effectLst/>
        </p:spPr>
        <p:txBody>
          <a:bodyPr>
            <a:spAutoFit/>
          </a:bodyPr>
          <a:lstStyle/>
          <a:p>
            <a:pPr>
              <a:spcBef>
                <a:spcPct val="50000"/>
              </a:spcBef>
            </a:pPr>
            <a:r>
              <a:rPr lang="it-IT">
                <a:solidFill>
                  <a:srgbClr val="000066"/>
                </a:solidFill>
                <a:latin typeface="Bookman Old Style" pitchFamily="18" charset="0"/>
                <a:cs typeface="Times New Roman" pitchFamily="18" charset="0"/>
              </a:rPr>
              <a:t>Inquinamento atmosfera respirabile o deficienza di ossigeno</a:t>
            </a:r>
          </a:p>
          <a:p>
            <a:pPr>
              <a:spcBef>
                <a:spcPct val="50000"/>
              </a:spcBef>
            </a:pPr>
            <a:r>
              <a:rPr lang="it-IT">
                <a:solidFill>
                  <a:srgbClr val="000066"/>
                </a:solidFill>
                <a:latin typeface="Bookman Old Style" pitchFamily="18" charset="0"/>
                <a:cs typeface="Times New Roman" pitchFamily="18" charset="0"/>
              </a:rPr>
              <a:t>Aggressioni chimiche e radiazioni ionizzanti</a:t>
            </a:r>
          </a:p>
          <a:p>
            <a:pPr>
              <a:spcBef>
                <a:spcPct val="50000"/>
              </a:spcBef>
            </a:pPr>
            <a:r>
              <a:rPr lang="it-IT">
                <a:solidFill>
                  <a:srgbClr val="000066"/>
                </a:solidFill>
                <a:latin typeface="Bookman Old Style" pitchFamily="18" charset="0"/>
                <a:cs typeface="Times New Roman" pitchFamily="18" charset="0"/>
              </a:rPr>
              <a:t>T &gt; 100 °C</a:t>
            </a:r>
          </a:p>
          <a:p>
            <a:pPr>
              <a:spcBef>
                <a:spcPct val="50000"/>
              </a:spcBef>
            </a:pPr>
            <a:r>
              <a:rPr lang="it-IT">
                <a:solidFill>
                  <a:srgbClr val="000066"/>
                </a:solidFill>
                <a:latin typeface="Bookman Old Style" pitchFamily="18" charset="0"/>
                <a:cs typeface="Times New Roman" pitchFamily="18" charset="0"/>
              </a:rPr>
              <a:t>T&lt; - 50 °C</a:t>
            </a:r>
          </a:p>
          <a:p>
            <a:pPr>
              <a:spcBef>
                <a:spcPct val="50000"/>
              </a:spcBef>
            </a:pPr>
            <a:r>
              <a:rPr lang="it-IT">
                <a:solidFill>
                  <a:srgbClr val="000066"/>
                </a:solidFill>
                <a:latin typeface="Bookman Old Style" pitchFamily="18" charset="0"/>
                <a:cs typeface="Times New Roman" pitchFamily="18" charset="0"/>
              </a:rPr>
              <a:t>Cadute dall’alto</a:t>
            </a:r>
          </a:p>
          <a:p>
            <a:pPr>
              <a:spcBef>
                <a:spcPct val="50000"/>
              </a:spcBef>
            </a:pPr>
            <a:r>
              <a:rPr lang="it-IT">
                <a:solidFill>
                  <a:srgbClr val="000066"/>
                </a:solidFill>
                <a:latin typeface="Bookman Old Style" pitchFamily="18" charset="0"/>
                <a:cs typeface="Times New Roman" pitchFamily="18" charset="0"/>
              </a:rPr>
              <a:t>Tensioni elettriche</a:t>
            </a:r>
          </a:p>
          <a:p>
            <a:pPr>
              <a:spcBef>
                <a:spcPct val="50000"/>
              </a:spcBef>
            </a:pPr>
            <a:r>
              <a:rPr lang="it-IT">
                <a:solidFill>
                  <a:srgbClr val="000066"/>
                </a:solidFill>
                <a:latin typeface="Bookman Old Style" pitchFamily="18" charset="0"/>
                <a:cs typeface="Times New Roman" pitchFamily="18" charset="0"/>
              </a:rPr>
              <a:t>Agenti Biologici</a:t>
            </a:r>
          </a:p>
        </p:txBody>
      </p:sp>
      <p:pic>
        <p:nvPicPr>
          <p:cNvPr id="547847" name="Picture 7" descr="home_splah">
            <a:hlinkClick r:id="rId2"/>
          </p:cNvPr>
          <p:cNvPicPr>
            <a:picLocks noChangeAspect="1" noChangeArrowheads="1"/>
          </p:cNvPicPr>
          <p:nvPr/>
        </p:nvPicPr>
        <p:blipFill>
          <a:blip r:embed="rId3" cstate="print"/>
          <a:srcRect/>
          <a:stretch>
            <a:fillRect/>
          </a:stretch>
        </p:blipFill>
        <p:spPr bwMode="auto">
          <a:xfrm>
            <a:off x="4406900" y="4652963"/>
            <a:ext cx="1144588" cy="1085850"/>
          </a:xfrm>
          <a:prstGeom prst="rect">
            <a:avLst/>
          </a:prstGeom>
          <a:noFill/>
        </p:spPr>
      </p:pic>
      <p:pic>
        <p:nvPicPr>
          <p:cNvPr id="547848" name="Picture 8" descr="biol">
            <a:hlinkClick r:id="rId4"/>
          </p:cNvPr>
          <p:cNvPicPr>
            <a:picLocks noChangeAspect="1" noChangeArrowheads="1"/>
          </p:cNvPicPr>
          <p:nvPr/>
        </p:nvPicPr>
        <p:blipFill>
          <a:blip r:embed="rId5" cstate="print"/>
          <a:srcRect/>
          <a:stretch>
            <a:fillRect/>
          </a:stretch>
        </p:blipFill>
        <p:spPr bwMode="auto">
          <a:xfrm>
            <a:off x="6202363" y="5661025"/>
            <a:ext cx="1073150" cy="942975"/>
          </a:xfrm>
          <a:prstGeom prst="rect">
            <a:avLst/>
          </a:prstGeom>
          <a:noFill/>
        </p:spPr>
      </p:pic>
      <p:pic>
        <p:nvPicPr>
          <p:cNvPr id="547849" name="Picture 9" descr="Tossico">
            <a:hlinkClick r:id="rId6"/>
          </p:cNvPr>
          <p:cNvPicPr>
            <a:picLocks noChangeAspect="1" noChangeArrowheads="1"/>
          </p:cNvPicPr>
          <p:nvPr/>
        </p:nvPicPr>
        <p:blipFill>
          <a:blip r:embed="rId7" cstate="print"/>
          <a:srcRect/>
          <a:stretch>
            <a:fillRect/>
          </a:stretch>
        </p:blipFill>
        <p:spPr bwMode="auto">
          <a:xfrm>
            <a:off x="8823325" y="2420938"/>
            <a:ext cx="1082675" cy="10001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7845"/>
                                        </p:tgtEl>
                                        <p:attrNameLst>
                                          <p:attrName>style.visibility</p:attrName>
                                        </p:attrNameLst>
                                      </p:cBhvr>
                                      <p:to>
                                        <p:strVal val="visible"/>
                                      </p:to>
                                    </p:set>
                                    <p:animEffect transition="in" filter="dissolve">
                                      <p:cBhvr>
                                        <p:cTn id="7" dur="500"/>
                                        <p:tgtEl>
                                          <p:spTgt spid="54784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47844"/>
                                        </p:tgtEl>
                                        <p:attrNameLst>
                                          <p:attrName>style.visibility</p:attrName>
                                        </p:attrNameLst>
                                      </p:cBhvr>
                                      <p:to>
                                        <p:strVal val="visible"/>
                                      </p:to>
                                    </p:set>
                                    <p:anim calcmode="lin" valueType="num">
                                      <p:cBhvr additive="base">
                                        <p:cTn id="12" dur="500" fill="hold"/>
                                        <p:tgtEl>
                                          <p:spTgt spid="547844"/>
                                        </p:tgtEl>
                                        <p:attrNameLst>
                                          <p:attrName>ppt_x</p:attrName>
                                        </p:attrNameLst>
                                      </p:cBhvr>
                                      <p:tavLst>
                                        <p:tav tm="0">
                                          <p:val>
                                            <p:strVal val="0-#ppt_w/2"/>
                                          </p:val>
                                        </p:tav>
                                        <p:tav tm="100000">
                                          <p:val>
                                            <p:strVal val="#ppt_x"/>
                                          </p:val>
                                        </p:tav>
                                      </p:tavLst>
                                    </p:anim>
                                    <p:anim calcmode="lin" valueType="num">
                                      <p:cBhvr additive="base">
                                        <p:cTn id="13" dur="500" fill="hold"/>
                                        <p:tgtEl>
                                          <p:spTgt spid="54784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47846"/>
                                        </p:tgtEl>
                                        <p:attrNameLst>
                                          <p:attrName>style.visibility</p:attrName>
                                        </p:attrNameLst>
                                      </p:cBhvr>
                                      <p:to>
                                        <p:strVal val="visible"/>
                                      </p:to>
                                    </p:set>
                                    <p:anim calcmode="lin" valueType="num">
                                      <p:cBhvr additive="base">
                                        <p:cTn id="18" dur="500" fill="hold"/>
                                        <p:tgtEl>
                                          <p:spTgt spid="547846"/>
                                        </p:tgtEl>
                                        <p:attrNameLst>
                                          <p:attrName>ppt_x</p:attrName>
                                        </p:attrNameLst>
                                      </p:cBhvr>
                                      <p:tavLst>
                                        <p:tav tm="0">
                                          <p:val>
                                            <p:strVal val="0-#ppt_w/2"/>
                                          </p:val>
                                        </p:tav>
                                        <p:tav tm="100000">
                                          <p:val>
                                            <p:strVal val="#ppt_x"/>
                                          </p:val>
                                        </p:tav>
                                      </p:tavLst>
                                    </p:anim>
                                    <p:anim calcmode="lin" valueType="num">
                                      <p:cBhvr additive="base">
                                        <p:cTn id="19" dur="500" fill="hold"/>
                                        <p:tgtEl>
                                          <p:spTgt spid="5478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7844" grpId="0" autoUpdateAnimBg="0"/>
      <p:bldP spid="547845" grpId="0" autoUpdateAnimBg="0"/>
      <p:bldP spid="547846"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a:xfrm>
            <a:off x="1006475" y="71438"/>
            <a:ext cx="8842375" cy="693737"/>
          </a:xfrm>
          <a:noFill/>
          <a:ln/>
        </p:spPr>
        <p:txBody>
          <a:bodyPr anchor="t"/>
          <a:lstStyle/>
          <a:p>
            <a:pPr algn="ctr"/>
            <a:r>
              <a:rPr lang="it-IT">
                <a:solidFill>
                  <a:srgbClr val="CC3399"/>
                </a:solidFill>
                <a:effectLst>
                  <a:outerShdw blurRad="38100" dist="38100" dir="2700000" algn="tl">
                    <a:srgbClr val="000000"/>
                  </a:outerShdw>
                </a:effectLst>
                <a:latin typeface="Bookman Old Style" pitchFamily="18" charset="0"/>
                <a:cs typeface="Times New Roman" pitchFamily="18" charset="0"/>
              </a:rPr>
              <a:t>INFLUENZA SUINA</a:t>
            </a:r>
          </a:p>
        </p:txBody>
      </p:sp>
      <p:sp>
        <p:nvSpPr>
          <p:cNvPr id="569347" name="Rectangle 3"/>
          <p:cNvSpPr>
            <a:spLocks noGrp="1" noChangeArrowheads="1"/>
          </p:cNvSpPr>
          <p:nvPr>
            <p:ph type="body" idx="1"/>
          </p:nvPr>
        </p:nvSpPr>
        <p:spPr/>
        <p:txBody>
          <a:bodyPr/>
          <a:lstStyle/>
          <a:p>
            <a:r>
              <a:rPr lang="it-IT"/>
              <a:t>http://www.ministerosalute.it/imgs/C_17_pubblicazioni_1030_allegato.pdf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2786" name="Picture 2" descr="LAB">
            <a:hlinkClick r:id="rId2"/>
          </p:cNvPr>
          <p:cNvPicPr>
            <a:picLocks noChangeAspect="1" noChangeArrowheads="1"/>
          </p:cNvPicPr>
          <p:nvPr/>
        </p:nvPicPr>
        <p:blipFill>
          <a:blip r:embed="rId3" cstate="print">
            <a:lum bright="48000" contrast="-54000"/>
          </a:blip>
          <a:srcRect/>
          <a:stretch>
            <a:fillRect/>
          </a:stretch>
        </p:blipFill>
        <p:spPr bwMode="auto">
          <a:xfrm>
            <a:off x="2559050" y="2514600"/>
            <a:ext cx="4292600" cy="2262188"/>
          </a:xfrm>
          <a:prstGeom prst="rect">
            <a:avLst/>
          </a:prstGeom>
          <a:noFill/>
          <a:ln w="9525">
            <a:noFill/>
            <a:miter lim="800000"/>
            <a:headEnd/>
            <a:tailEnd/>
          </a:ln>
        </p:spPr>
      </p:pic>
      <p:sp>
        <p:nvSpPr>
          <p:cNvPr id="502787" name="Rectangle 3"/>
          <p:cNvSpPr>
            <a:spLocks noChangeArrowheads="1"/>
          </p:cNvSpPr>
          <p:nvPr/>
        </p:nvSpPr>
        <p:spPr bwMode="auto">
          <a:xfrm>
            <a:off x="412750" y="4819650"/>
            <a:ext cx="8750300" cy="628650"/>
          </a:xfrm>
          <a:prstGeom prst="rect">
            <a:avLst/>
          </a:prstGeom>
          <a:noFill/>
          <a:ln w="9525">
            <a:noFill/>
            <a:miter lim="800000"/>
            <a:headEnd/>
            <a:tailEnd/>
          </a:ln>
          <a:effectLst/>
        </p:spPr>
        <p:txBody>
          <a:bodyPr>
            <a:spAutoFit/>
          </a:bodyPr>
          <a:lstStyle/>
          <a:p>
            <a:pPr algn="just" eaLnBrk="0" hangingPunct="0">
              <a:lnSpc>
                <a:spcPct val="110000"/>
              </a:lnSpc>
            </a:pPr>
            <a:endParaRPr lang="it-IT" sz="3200">
              <a:solidFill>
                <a:srgbClr val="FFCC00"/>
              </a:solidFill>
              <a:latin typeface="Times New Roman" pitchFamily="18" charset="0"/>
            </a:endParaRPr>
          </a:p>
        </p:txBody>
      </p:sp>
      <p:sp>
        <p:nvSpPr>
          <p:cNvPr id="502788" name="Text Box 4"/>
          <p:cNvSpPr txBox="1">
            <a:spLocks noChangeArrowheads="1"/>
          </p:cNvSpPr>
          <p:nvPr/>
        </p:nvSpPr>
        <p:spPr bwMode="auto">
          <a:xfrm>
            <a:off x="742950" y="457200"/>
            <a:ext cx="7264400" cy="457200"/>
          </a:xfrm>
          <a:prstGeom prst="rect">
            <a:avLst/>
          </a:prstGeom>
          <a:noFill/>
          <a:ln w="9525">
            <a:noFill/>
            <a:miter lim="800000"/>
            <a:headEnd/>
            <a:tailEnd/>
          </a:ln>
          <a:effectLst/>
        </p:spPr>
        <p:txBody>
          <a:bodyPr>
            <a:spAutoFit/>
          </a:bodyPr>
          <a:lstStyle/>
          <a:p>
            <a:pPr>
              <a:spcBef>
                <a:spcPct val="50000"/>
              </a:spcBef>
            </a:pPr>
            <a:endParaRPr lang="it-IT">
              <a:latin typeface="Times New Roman" pitchFamily="18" charset="0"/>
            </a:endParaRPr>
          </a:p>
        </p:txBody>
      </p:sp>
      <p:sp>
        <p:nvSpPr>
          <p:cNvPr id="502789" name="Rectangle 5"/>
          <p:cNvSpPr>
            <a:spLocks noChangeArrowheads="1"/>
          </p:cNvSpPr>
          <p:nvPr/>
        </p:nvSpPr>
        <p:spPr bwMode="auto">
          <a:xfrm>
            <a:off x="0" y="0"/>
            <a:ext cx="9906000" cy="6096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rPr>
              <a:t>DEFINIZIONI</a:t>
            </a:r>
            <a:br>
              <a:rPr lang="it-IT" sz="2800" b="1">
                <a:solidFill>
                  <a:srgbClr val="CC3399"/>
                </a:solidFill>
                <a:effectLst>
                  <a:outerShdw blurRad="38100" dist="38100" dir="2700000" algn="tl">
                    <a:srgbClr val="000000"/>
                  </a:outerShdw>
                </a:effectLst>
                <a:latin typeface="Bookman Old Style" pitchFamily="18" charset="0"/>
              </a:rPr>
            </a:br>
            <a:endParaRPr lang="it-IT" sz="2800" b="1">
              <a:solidFill>
                <a:srgbClr val="CC3399"/>
              </a:solidFill>
              <a:effectLst>
                <a:outerShdw blurRad="38100" dist="38100" dir="2700000" algn="tl">
                  <a:srgbClr val="000000"/>
                </a:outerShdw>
              </a:effectLst>
              <a:latin typeface="Bookman Old Style" pitchFamily="18" charset="0"/>
            </a:endParaRPr>
          </a:p>
        </p:txBody>
      </p:sp>
      <p:sp>
        <p:nvSpPr>
          <p:cNvPr id="502790" name="Text Box 6"/>
          <p:cNvSpPr txBox="1">
            <a:spLocks noChangeArrowheads="1"/>
          </p:cNvSpPr>
          <p:nvPr/>
        </p:nvSpPr>
        <p:spPr bwMode="auto">
          <a:xfrm>
            <a:off x="925513" y="1181100"/>
            <a:ext cx="8420100" cy="1552575"/>
          </a:xfrm>
          <a:prstGeom prst="rect">
            <a:avLst/>
          </a:prstGeom>
          <a:noFill/>
          <a:ln w="9525" algn="ctr">
            <a:noFill/>
            <a:miter lim="800000"/>
            <a:headEnd/>
            <a:tailEnd/>
          </a:ln>
          <a:effectLst/>
        </p:spPr>
        <p:txBody>
          <a:bodyPr>
            <a:spAutoFit/>
          </a:bodyPr>
          <a:lstStyle/>
          <a:p>
            <a:pPr>
              <a:spcBef>
                <a:spcPct val="50000"/>
              </a:spcBef>
              <a:buClr>
                <a:srgbClr val="006666"/>
              </a:buClr>
              <a:buFont typeface="Wingdings" pitchFamily="2" charset="2"/>
              <a:buNone/>
            </a:pPr>
            <a:r>
              <a:rPr lang="it-IT" b="1">
                <a:solidFill>
                  <a:srgbClr val="FF6699"/>
                </a:solidFill>
                <a:latin typeface="Bookman Old Style" pitchFamily="18" charset="0"/>
                <a:cs typeface="Times New Roman" pitchFamily="18" charset="0"/>
              </a:rPr>
              <a:t>Agente Biologico</a:t>
            </a:r>
            <a:r>
              <a:rPr lang="it-IT">
                <a:solidFill>
                  <a:srgbClr val="000066"/>
                </a:solidFill>
                <a:latin typeface="Bookman Old Style" pitchFamily="18" charset="0"/>
                <a:cs typeface="Times New Roman" pitchFamily="18" charset="0"/>
              </a:rPr>
              <a:t>:</a:t>
            </a:r>
            <a:r>
              <a:rPr lang="it-IT">
                <a:solidFill>
                  <a:srgbClr val="5F5F5F"/>
                </a:solidFill>
                <a:latin typeface="Bookman Old Style" pitchFamily="18" charset="0"/>
                <a:cs typeface="Times New Roman" pitchFamily="18" charset="0"/>
              </a:rPr>
              <a:t> </a:t>
            </a:r>
            <a:r>
              <a:rPr lang="it-IT">
                <a:solidFill>
                  <a:srgbClr val="000066"/>
                </a:solidFill>
                <a:latin typeface="Bookman Old Style" pitchFamily="18" charset="0"/>
                <a:cs typeface="Times New Roman" pitchFamily="18" charset="0"/>
              </a:rPr>
              <a:t>Qualsiasi microrganismo, anche se geneticamente modificato, coltura cellulare ed endoparassita umano che potrebbe provocare infezioni, allergie o intossicazioni</a:t>
            </a:r>
          </a:p>
        </p:txBody>
      </p:sp>
      <p:sp>
        <p:nvSpPr>
          <p:cNvPr id="502791" name="Text Box 7"/>
          <p:cNvSpPr txBox="1">
            <a:spLocks noChangeArrowheads="1"/>
          </p:cNvSpPr>
          <p:nvPr/>
        </p:nvSpPr>
        <p:spPr bwMode="auto">
          <a:xfrm>
            <a:off x="920750" y="3336925"/>
            <a:ext cx="8067675" cy="1187450"/>
          </a:xfrm>
          <a:prstGeom prst="rect">
            <a:avLst/>
          </a:prstGeom>
          <a:noFill/>
          <a:ln w="9525" algn="ctr">
            <a:noFill/>
            <a:miter lim="800000"/>
            <a:headEnd/>
            <a:tailEnd/>
          </a:ln>
          <a:effectLst/>
        </p:spPr>
        <p:txBody>
          <a:bodyPr>
            <a:spAutoFit/>
          </a:bodyPr>
          <a:lstStyle/>
          <a:p>
            <a:pPr>
              <a:spcBef>
                <a:spcPct val="50000"/>
              </a:spcBef>
              <a:buClr>
                <a:srgbClr val="006666"/>
              </a:buClr>
              <a:buFont typeface="Wingdings" pitchFamily="2" charset="2"/>
              <a:buNone/>
            </a:pPr>
            <a:r>
              <a:rPr lang="it-IT" b="1">
                <a:solidFill>
                  <a:srgbClr val="FF6699"/>
                </a:solidFill>
                <a:latin typeface="Bookman Old Style" pitchFamily="18" charset="0"/>
                <a:cs typeface="Times New Roman" pitchFamily="18" charset="0"/>
              </a:rPr>
              <a:t>Microrganismo</a:t>
            </a:r>
            <a:r>
              <a:rPr lang="it-IT">
                <a:solidFill>
                  <a:srgbClr val="000066"/>
                </a:solidFill>
                <a:latin typeface="Bookman Old Style" pitchFamily="18" charset="0"/>
                <a:cs typeface="Times New Roman" pitchFamily="18" charset="0"/>
              </a:rPr>
              <a:t>:</a:t>
            </a:r>
            <a:r>
              <a:rPr lang="it-IT">
                <a:solidFill>
                  <a:srgbClr val="5F5F5F"/>
                </a:solidFill>
                <a:latin typeface="Bookman Old Style" pitchFamily="18" charset="0"/>
                <a:cs typeface="Times New Roman" pitchFamily="18" charset="0"/>
              </a:rPr>
              <a:t> </a:t>
            </a:r>
            <a:r>
              <a:rPr lang="it-IT">
                <a:solidFill>
                  <a:srgbClr val="000066"/>
                </a:solidFill>
                <a:latin typeface="Bookman Old Style" pitchFamily="18" charset="0"/>
                <a:cs typeface="Times New Roman" pitchFamily="18" charset="0"/>
              </a:rPr>
              <a:t>Qualsiasi entità microbiologica, cellulare o meno, in grado di riprodursi o trasferire materiale genetico</a:t>
            </a:r>
          </a:p>
        </p:txBody>
      </p:sp>
      <p:sp>
        <p:nvSpPr>
          <p:cNvPr id="502792" name="Text Box 8"/>
          <p:cNvSpPr txBox="1">
            <a:spLocks noChangeArrowheads="1"/>
          </p:cNvSpPr>
          <p:nvPr/>
        </p:nvSpPr>
        <p:spPr bwMode="auto">
          <a:xfrm>
            <a:off x="920750" y="5029200"/>
            <a:ext cx="8208963" cy="822325"/>
          </a:xfrm>
          <a:prstGeom prst="rect">
            <a:avLst/>
          </a:prstGeom>
          <a:noFill/>
          <a:ln w="9525" algn="ctr">
            <a:noFill/>
            <a:miter lim="800000"/>
            <a:headEnd/>
            <a:tailEnd/>
          </a:ln>
          <a:effectLst/>
        </p:spPr>
        <p:txBody>
          <a:bodyPr>
            <a:spAutoFit/>
          </a:bodyPr>
          <a:lstStyle/>
          <a:p>
            <a:pPr>
              <a:spcBef>
                <a:spcPct val="50000"/>
              </a:spcBef>
              <a:buClr>
                <a:srgbClr val="006666"/>
              </a:buClr>
              <a:buFont typeface="Wingdings" pitchFamily="2" charset="2"/>
              <a:buNone/>
            </a:pPr>
            <a:r>
              <a:rPr lang="it-IT" b="1">
                <a:solidFill>
                  <a:srgbClr val="FF6699"/>
                </a:solidFill>
                <a:latin typeface="Bookman Old Style" pitchFamily="18" charset="0"/>
                <a:cs typeface="Times New Roman" pitchFamily="18" charset="0"/>
              </a:rPr>
              <a:t>Coltura cellulare</a:t>
            </a:r>
            <a:r>
              <a:rPr lang="it-IT">
                <a:solidFill>
                  <a:srgbClr val="000066"/>
                </a:solidFill>
                <a:latin typeface="Bookman Old Style" pitchFamily="18" charset="0"/>
                <a:cs typeface="Times New Roman" pitchFamily="18" charset="0"/>
              </a:rPr>
              <a:t>:</a:t>
            </a:r>
            <a:r>
              <a:rPr lang="it-IT">
                <a:solidFill>
                  <a:srgbClr val="5F5F5F"/>
                </a:solidFill>
                <a:latin typeface="Bookman Old Style" pitchFamily="18" charset="0"/>
                <a:cs typeface="Times New Roman" pitchFamily="18" charset="0"/>
              </a:rPr>
              <a:t> </a:t>
            </a:r>
            <a:r>
              <a:rPr lang="it-IT">
                <a:solidFill>
                  <a:srgbClr val="000066"/>
                </a:solidFill>
                <a:latin typeface="Bookman Old Style" pitchFamily="18" charset="0"/>
                <a:cs typeface="Times New Roman" pitchFamily="18" charset="0"/>
              </a:rPr>
              <a:t>Il risultato della crescita in vitro di cellule derivate da organismi pluricellulari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2790"/>
                                        </p:tgtEl>
                                        <p:attrNameLst>
                                          <p:attrName>style.visibility</p:attrName>
                                        </p:attrNameLst>
                                      </p:cBhvr>
                                      <p:to>
                                        <p:strVal val="visible"/>
                                      </p:to>
                                    </p:set>
                                    <p:anim calcmode="lin" valueType="num">
                                      <p:cBhvr additive="base">
                                        <p:cTn id="7" dur="500" fill="hold"/>
                                        <p:tgtEl>
                                          <p:spTgt spid="502790"/>
                                        </p:tgtEl>
                                        <p:attrNameLst>
                                          <p:attrName>ppt_x</p:attrName>
                                        </p:attrNameLst>
                                      </p:cBhvr>
                                      <p:tavLst>
                                        <p:tav tm="0">
                                          <p:val>
                                            <p:strVal val="0-#ppt_w/2"/>
                                          </p:val>
                                        </p:tav>
                                        <p:tav tm="100000">
                                          <p:val>
                                            <p:strVal val="#ppt_x"/>
                                          </p:val>
                                        </p:tav>
                                      </p:tavLst>
                                    </p:anim>
                                    <p:anim calcmode="lin" valueType="num">
                                      <p:cBhvr additive="base">
                                        <p:cTn id="8" dur="500" fill="hold"/>
                                        <p:tgtEl>
                                          <p:spTgt spid="5027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02791"/>
                                        </p:tgtEl>
                                        <p:attrNameLst>
                                          <p:attrName>style.visibility</p:attrName>
                                        </p:attrNameLst>
                                      </p:cBhvr>
                                      <p:to>
                                        <p:strVal val="visible"/>
                                      </p:to>
                                    </p:set>
                                    <p:anim calcmode="lin" valueType="num">
                                      <p:cBhvr additive="base">
                                        <p:cTn id="13" dur="500" fill="hold"/>
                                        <p:tgtEl>
                                          <p:spTgt spid="502791"/>
                                        </p:tgtEl>
                                        <p:attrNameLst>
                                          <p:attrName>ppt_x</p:attrName>
                                        </p:attrNameLst>
                                      </p:cBhvr>
                                      <p:tavLst>
                                        <p:tav tm="0">
                                          <p:val>
                                            <p:strVal val="1+#ppt_w/2"/>
                                          </p:val>
                                        </p:tav>
                                        <p:tav tm="100000">
                                          <p:val>
                                            <p:strVal val="#ppt_x"/>
                                          </p:val>
                                        </p:tav>
                                      </p:tavLst>
                                    </p:anim>
                                    <p:anim calcmode="lin" valueType="num">
                                      <p:cBhvr additive="base">
                                        <p:cTn id="14" dur="500" fill="hold"/>
                                        <p:tgtEl>
                                          <p:spTgt spid="50279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2792"/>
                                        </p:tgtEl>
                                        <p:attrNameLst>
                                          <p:attrName>style.visibility</p:attrName>
                                        </p:attrNameLst>
                                      </p:cBhvr>
                                      <p:to>
                                        <p:strVal val="visible"/>
                                      </p:to>
                                    </p:set>
                                    <p:anim calcmode="lin" valueType="num">
                                      <p:cBhvr additive="base">
                                        <p:cTn id="19" dur="500" fill="hold"/>
                                        <p:tgtEl>
                                          <p:spTgt spid="502792"/>
                                        </p:tgtEl>
                                        <p:attrNameLst>
                                          <p:attrName>ppt_x</p:attrName>
                                        </p:attrNameLst>
                                      </p:cBhvr>
                                      <p:tavLst>
                                        <p:tav tm="0">
                                          <p:val>
                                            <p:strVal val="0-#ppt_w/2"/>
                                          </p:val>
                                        </p:tav>
                                        <p:tav tm="100000">
                                          <p:val>
                                            <p:strVal val="#ppt_x"/>
                                          </p:val>
                                        </p:tav>
                                      </p:tavLst>
                                    </p:anim>
                                    <p:anim calcmode="lin" valueType="num">
                                      <p:cBhvr additive="base">
                                        <p:cTn id="20" dur="500" fill="hold"/>
                                        <p:tgtEl>
                                          <p:spTgt spid="5027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90" grpId="0" autoUpdateAnimBg="0"/>
      <p:bldP spid="502791" grpId="0" autoUpdateAnimBg="0"/>
      <p:bldP spid="50279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body" idx="1"/>
          </p:nvPr>
        </p:nvSpPr>
        <p:spPr>
          <a:xfrm>
            <a:off x="1006475" y="836613"/>
            <a:ext cx="8770938" cy="2559050"/>
          </a:xfrm>
          <a:noFill/>
          <a:ln/>
        </p:spPr>
        <p:txBody>
          <a:bodyPr>
            <a:spAutoFit/>
          </a:bodyPr>
          <a:lstStyle/>
          <a:p>
            <a:pPr>
              <a:lnSpc>
                <a:spcPct val="100000"/>
              </a:lnSpc>
              <a:spcBef>
                <a:spcPct val="50000"/>
              </a:spcBef>
              <a:buClr>
                <a:srgbClr val="006666"/>
              </a:buClr>
            </a:pPr>
            <a:r>
              <a:rPr lang="it-IT" b="0">
                <a:solidFill>
                  <a:srgbClr val="000066"/>
                </a:solidFill>
                <a:latin typeface="Bookman Old Style" pitchFamily="18" charset="0"/>
                <a:cs typeface="Times New Roman" pitchFamily="18" charset="0"/>
              </a:rPr>
              <a:t>Gli agenti biologici possono provocare tre tipi di malattie:</a:t>
            </a:r>
          </a:p>
          <a:p>
            <a:pPr>
              <a:lnSpc>
                <a:spcPct val="100000"/>
              </a:lnSpc>
              <a:spcBef>
                <a:spcPct val="50000"/>
              </a:spcBef>
              <a:buClr>
                <a:srgbClr val="006666"/>
              </a:buClr>
            </a:pPr>
            <a:r>
              <a:rPr lang="it-IT" b="0">
                <a:solidFill>
                  <a:srgbClr val="000066"/>
                </a:solidFill>
                <a:latin typeface="Bookman Old Style" pitchFamily="18" charset="0"/>
                <a:cs typeface="Times New Roman" pitchFamily="18" charset="0"/>
              </a:rPr>
              <a:t>•  infezioni provocate da parassiti, virus o batteri;</a:t>
            </a:r>
          </a:p>
          <a:p>
            <a:pPr>
              <a:lnSpc>
                <a:spcPct val="100000"/>
              </a:lnSpc>
              <a:spcBef>
                <a:spcPct val="50000"/>
              </a:spcBef>
              <a:buClr>
                <a:srgbClr val="006666"/>
              </a:buClr>
            </a:pPr>
            <a:r>
              <a:rPr lang="it-IT" b="0">
                <a:solidFill>
                  <a:srgbClr val="000066"/>
                </a:solidFill>
                <a:latin typeface="Bookman Old Style" pitchFamily="18" charset="0"/>
                <a:cs typeface="Times New Roman" pitchFamily="18" charset="0"/>
              </a:rPr>
              <a:t>•  allergie scatenate dall’esposizione a muffe, polveri di origine animale, enzimi ed acari;</a:t>
            </a:r>
          </a:p>
          <a:p>
            <a:pPr>
              <a:lnSpc>
                <a:spcPct val="100000"/>
              </a:lnSpc>
              <a:spcBef>
                <a:spcPct val="50000"/>
              </a:spcBef>
              <a:buClr>
                <a:srgbClr val="006666"/>
              </a:buClr>
            </a:pPr>
            <a:r>
              <a:rPr lang="it-IT" b="0">
                <a:solidFill>
                  <a:srgbClr val="000066"/>
                </a:solidFill>
                <a:latin typeface="Bookman Old Style" pitchFamily="18" charset="0"/>
                <a:cs typeface="Times New Roman" pitchFamily="18" charset="0"/>
              </a:rPr>
              <a:t>•  avvelenamento o effetti tossicogenici.</a:t>
            </a:r>
          </a:p>
        </p:txBody>
      </p:sp>
      <p:sp>
        <p:nvSpPr>
          <p:cNvPr id="503811" name="Text Box 3"/>
          <p:cNvSpPr txBox="1">
            <a:spLocks noChangeArrowheads="1"/>
          </p:cNvSpPr>
          <p:nvPr/>
        </p:nvSpPr>
        <p:spPr bwMode="auto">
          <a:xfrm>
            <a:off x="992188" y="163513"/>
            <a:ext cx="8913812" cy="4572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rPr>
              <a:t>MALATTIE INDOTTE DA AGENTI BIOLOGICI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050" name="Picture 2" descr="4hivIMM5"/>
          <p:cNvPicPr>
            <a:picLocks noChangeAspect="1" noChangeArrowheads="1"/>
          </p:cNvPicPr>
          <p:nvPr/>
        </p:nvPicPr>
        <p:blipFill>
          <a:blip r:embed="rId2" cstate="print">
            <a:lum bright="70000" contrast="-70000"/>
          </a:blip>
          <a:srcRect/>
          <a:stretch>
            <a:fillRect/>
          </a:stretch>
        </p:blipFill>
        <p:spPr bwMode="auto">
          <a:xfrm>
            <a:off x="2724150" y="1905000"/>
            <a:ext cx="3908425" cy="3092450"/>
          </a:xfrm>
          <a:prstGeom prst="rect">
            <a:avLst/>
          </a:prstGeom>
          <a:noFill/>
        </p:spPr>
      </p:pic>
      <p:sp>
        <p:nvSpPr>
          <p:cNvPr id="514051" name="Rectangle 3"/>
          <p:cNvSpPr>
            <a:spLocks noChangeArrowheads="1"/>
          </p:cNvSpPr>
          <p:nvPr/>
        </p:nvSpPr>
        <p:spPr bwMode="auto">
          <a:xfrm>
            <a:off x="0" y="0"/>
            <a:ext cx="9906000" cy="519113"/>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FONTI DI INQUINAMENTO BIOLOGICO </a:t>
            </a:r>
          </a:p>
        </p:txBody>
      </p:sp>
      <p:sp>
        <p:nvSpPr>
          <p:cNvPr id="514052" name="Rectangle 4"/>
          <p:cNvSpPr>
            <a:spLocks noChangeArrowheads="1"/>
          </p:cNvSpPr>
          <p:nvPr/>
        </p:nvSpPr>
        <p:spPr bwMode="auto">
          <a:xfrm>
            <a:off x="895350" y="620713"/>
            <a:ext cx="9010650" cy="676275"/>
          </a:xfrm>
          <a:prstGeom prst="rect">
            <a:avLst/>
          </a:prstGeom>
          <a:noFill/>
          <a:ln w="9525" algn="ctr">
            <a:noFill/>
            <a:miter lim="800000"/>
            <a:headEnd/>
            <a:tailEnd/>
          </a:ln>
          <a:effectLst/>
        </p:spPr>
        <p:txBody>
          <a:bodyPr/>
          <a:lstStyle/>
          <a:p>
            <a:pPr>
              <a:lnSpc>
                <a:spcPct val="150000"/>
              </a:lnSpc>
              <a:spcBef>
                <a:spcPct val="30000"/>
              </a:spcBef>
              <a:buClr>
                <a:srgbClr val="FF99FF"/>
              </a:buClr>
              <a:buFont typeface="Wingdings" pitchFamily="2" charset="2"/>
              <a:buChar char="q"/>
            </a:pPr>
            <a:r>
              <a:rPr lang="it-IT" sz="2200">
                <a:solidFill>
                  <a:srgbClr val="000066"/>
                </a:solidFill>
                <a:latin typeface="Bookman Old Style" pitchFamily="18" charset="0"/>
                <a:cs typeface="Times New Roman" pitchFamily="18" charset="0"/>
              </a:rPr>
              <a:t>Presenza umana quali personale, pubblico (fonti di peli, pelle, saliva, starnuti, ecc) </a:t>
            </a:r>
          </a:p>
        </p:txBody>
      </p:sp>
      <p:sp>
        <p:nvSpPr>
          <p:cNvPr id="514053" name="Rectangle 5"/>
          <p:cNvSpPr>
            <a:spLocks noChangeArrowheads="1"/>
          </p:cNvSpPr>
          <p:nvPr/>
        </p:nvSpPr>
        <p:spPr bwMode="auto">
          <a:xfrm>
            <a:off x="895350" y="1844675"/>
            <a:ext cx="9010650" cy="738188"/>
          </a:xfrm>
          <a:prstGeom prst="rect">
            <a:avLst/>
          </a:prstGeom>
          <a:noFill/>
          <a:ln w="9525" algn="ctr">
            <a:noFill/>
            <a:miter lim="800000"/>
            <a:headEnd/>
            <a:tailEnd/>
          </a:ln>
          <a:effectLst/>
        </p:spPr>
        <p:txBody>
          <a:bodyPr/>
          <a:lstStyle/>
          <a:p>
            <a:pPr>
              <a:lnSpc>
                <a:spcPct val="150000"/>
              </a:lnSpc>
              <a:spcBef>
                <a:spcPct val="30000"/>
              </a:spcBef>
              <a:buClr>
                <a:srgbClr val="FF99FF"/>
              </a:buClr>
              <a:buFont typeface="Wingdings" pitchFamily="2" charset="2"/>
              <a:buChar char="q"/>
            </a:pPr>
            <a:r>
              <a:rPr lang="it-IT" sz="2200">
                <a:solidFill>
                  <a:srgbClr val="000066"/>
                </a:solidFill>
                <a:latin typeface="Bookman Old Style" pitchFamily="18" charset="0"/>
                <a:cs typeface="Times New Roman" pitchFamily="18" charset="0"/>
              </a:rPr>
              <a:t>Ingresso nell’ambiente indoor di aria outdoor variamente contaminata </a:t>
            </a:r>
          </a:p>
        </p:txBody>
      </p:sp>
      <p:sp>
        <p:nvSpPr>
          <p:cNvPr id="514054" name="Rectangle 6"/>
          <p:cNvSpPr>
            <a:spLocks noChangeArrowheads="1"/>
          </p:cNvSpPr>
          <p:nvPr/>
        </p:nvSpPr>
        <p:spPr bwMode="auto">
          <a:xfrm>
            <a:off x="895350" y="2925763"/>
            <a:ext cx="9010650" cy="1193800"/>
          </a:xfrm>
          <a:prstGeom prst="rect">
            <a:avLst/>
          </a:prstGeom>
          <a:noFill/>
          <a:ln w="9525" algn="ctr">
            <a:noFill/>
            <a:miter lim="800000"/>
            <a:headEnd/>
            <a:tailEnd/>
          </a:ln>
          <a:effectLst/>
        </p:spPr>
        <p:txBody>
          <a:bodyPr/>
          <a:lstStyle/>
          <a:p>
            <a:pPr>
              <a:lnSpc>
                <a:spcPct val="150000"/>
              </a:lnSpc>
              <a:spcBef>
                <a:spcPct val="30000"/>
              </a:spcBef>
              <a:buClr>
                <a:srgbClr val="FF99FF"/>
              </a:buClr>
              <a:buFont typeface="Wingdings" pitchFamily="2" charset="2"/>
              <a:buChar char="q"/>
            </a:pPr>
            <a:r>
              <a:rPr lang="it-IT" sz="2200">
                <a:solidFill>
                  <a:srgbClr val="000066"/>
                </a:solidFill>
                <a:latin typeface="Bookman Old Style" pitchFamily="18" charset="0"/>
                <a:cs typeface="Times New Roman" pitchFamily="18" charset="0"/>
              </a:rPr>
              <a:t>Crescita di microrganismi su idonei substrati indoor (esempio substrati umidi, materiali di costruzione, materiali di arredamento) e successiva dispersione</a:t>
            </a:r>
            <a:r>
              <a:rPr lang="it-IT" sz="2200">
                <a:solidFill>
                  <a:srgbClr val="4D4D4D"/>
                </a:solidFill>
                <a:latin typeface="Bookman Old Style" pitchFamily="18" charset="0"/>
                <a:cs typeface="Times New Roman" pitchFamily="18" charset="0"/>
              </a:rPr>
              <a:t> </a:t>
            </a:r>
          </a:p>
        </p:txBody>
      </p:sp>
      <p:sp>
        <p:nvSpPr>
          <p:cNvPr id="514055" name="Rectangle 7"/>
          <p:cNvSpPr>
            <a:spLocks noChangeArrowheads="1"/>
          </p:cNvSpPr>
          <p:nvPr/>
        </p:nvSpPr>
        <p:spPr bwMode="auto">
          <a:xfrm>
            <a:off x="974725" y="4583113"/>
            <a:ext cx="8931275" cy="1550987"/>
          </a:xfrm>
          <a:prstGeom prst="rect">
            <a:avLst/>
          </a:prstGeom>
          <a:noFill/>
          <a:ln w="9525" algn="ctr">
            <a:noFill/>
            <a:miter lim="800000"/>
            <a:headEnd/>
            <a:tailEnd/>
          </a:ln>
          <a:effectLst/>
        </p:spPr>
        <p:txBody>
          <a:bodyPr/>
          <a:lstStyle/>
          <a:p>
            <a:pPr>
              <a:lnSpc>
                <a:spcPct val="150000"/>
              </a:lnSpc>
              <a:spcBef>
                <a:spcPct val="30000"/>
              </a:spcBef>
              <a:buClr>
                <a:srgbClr val="FF99FF"/>
              </a:buClr>
              <a:buFont typeface="Wingdings" pitchFamily="2" charset="2"/>
              <a:buChar char="q"/>
            </a:pPr>
            <a:r>
              <a:rPr lang="it-IT" sz="2200">
                <a:solidFill>
                  <a:srgbClr val="000066"/>
                </a:solidFill>
                <a:latin typeface="Bookman Old Style" pitchFamily="18" charset="0"/>
                <a:cs typeface="Times New Roman" pitchFamily="18" charset="0"/>
              </a:rPr>
              <a:t>Impianto di condizionamento centralizzato che oltre a contribuire a veicolare bio-aerosol, può esso stesso diventare fonte di inquinamento biologico se non sottoposto a corretta manutenzione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4052"/>
                                        </p:tgtEl>
                                        <p:attrNameLst>
                                          <p:attrName>style.visibility</p:attrName>
                                        </p:attrNameLst>
                                      </p:cBhvr>
                                      <p:to>
                                        <p:strVal val="visible"/>
                                      </p:to>
                                    </p:set>
                                    <p:animEffect transition="in" filter="fade">
                                      <p:cBhvr>
                                        <p:cTn id="7" dur="2000"/>
                                        <p:tgtEl>
                                          <p:spTgt spid="5140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4053"/>
                                        </p:tgtEl>
                                        <p:attrNameLst>
                                          <p:attrName>style.visibility</p:attrName>
                                        </p:attrNameLst>
                                      </p:cBhvr>
                                      <p:to>
                                        <p:strVal val="visible"/>
                                      </p:to>
                                    </p:set>
                                    <p:animEffect transition="in" filter="fade">
                                      <p:cBhvr>
                                        <p:cTn id="12" dur="2000"/>
                                        <p:tgtEl>
                                          <p:spTgt spid="51405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4054"/>
                                        </p:tgtEl>
                                        <p:attrNameLst>
                                          <p:attrName>style.visibility</p:attrName>
                                        </p:attrNameLst>
                                      </p:cBhvr>
                                      <p:to>
                                        <p:strVal val="visible"/>
                                      </p:to>
                                    </p:set>
                                    <p:animEffect transition="in" filter="fade">
                                      <p:cBhvr>
                                        <p:cTn id="17" dur="2000"/>
                                        <p:tgtEl>
                                          <p:spTgt spid="51405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4055"/>
                                        </p:tgtEl>
                                        <p:attrNameLst>
                                          <p:attrName>style.visibility</p:attrName>
                                        </p:attrNameLst>
                                      </p:cBhvr>
                                      <p:to>
                                        <p:strVal val="visible"/>
                                      </p:to>
                                    </p:set>
                                    <p:animEffect transition="in" filter="fade">
                                      <p:cBhvr>
                                        <p:cTn id="22" dur="2000"/>
                                        <p:tgtEl>
                                          <p:spTgt spid="514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2" grpId="0"/>
      <p:bldP spid="514053" grpId="0"/>
      <p:bldP spid="514054" grpId="0"/>
      <p:bldP spid="5140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Text Box 2"/>
          <p:cNvSpPr txBox="1">
            <a:spLocks noChangeArrowheads="1"/>
          </p:cNvSpPr>
          <p:nvPr/>
        </p:nvSpPr>
        <p:spPr bwMode="auto">
          <a:xfrm>
            <a:off x="0" y="0"/>
            <a:ext cx="9906000" cy="519113"/>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 BIOAEROSOL</a:t>
            </a:r>
          </a:p>
        </p:txBody>
      </p:sp>
      <p:sp>
        <p:nvSpPr>
          <p:cNvPr id="579587" name="Text Box 3"/>
          <p:cNvSpPr txBox="1">
            <a:spLocks noChangeArrowheads="1"/>
          </p:cNvSpPr>
          <p:nvPr/>
        </p:nvSpPr>
        <p:spPr bwMode="auto">
          <a:xfrm>
            <a:off x="952500" y="1524000"/>
            <a:ext cx="8915400" cy="946150"/>
          </a:xfrm>
          <a:prstGeom prst="rect">
            <a:avLst/>
          </a:prstGeom>
          <a:noFill/>
          <a:ln w="9525" algn="ctr">
            <a:noFill/>
            <a:miter lim="800000"/>
            <a:headEnd/>
            <a:tailEnd/>
          </a:ln>
          <a:effectLst/>
        </p:spPr>
        <p:txBody>
          <a:bodyPr/>
          <a:lstStyle/>
          <a:p>
            <a:pPr algn="ctr">
              <a:lnSpc>
                <a:spcPct val="150000"/>
              </a:lnSpc>
              <a:spcBef>
                <a:spcPct val="30000"/>
              </a:spcBef>
              <a:buClr>
                <a:srgbClr val="FF0000"/>
              </a:buClr>
              <a:buFont typeface="Wingdings" pitchFamily="2" charset="2"/>
              <a:buNone/>
            </a:pPr>
            <a:r>
              <a:rPr lang="it-IT">
                <a:solidFill>
                  <a:srgbClr val="000066"/>
                </a:solidFill>
                <a:latin typeface="Bookman Old Style" pitchFamily="18" charset="0"/>
                <a:cs typeface="Times New Roman" pitchFamily="18" charset="0"/>
              </a:rPr>
              <a:t>Materiale particellare di origine biologica disperso nell’aria</a:t>
            </a:r>
          </a:p>
        </p:txBody>
      </p:sp>
      <p:sp>
        <p:nvSpPr>
          <p:cNvPr id="579588" name="Text Box 4"/>
          <p:cNvSpPr txBox="1">
            <a:spLocks noChangeArrowheads="1"/>
          </p:cNvSpPr>
          <p:nvPr/>
        </p:nvSpPr>
        <p:spPr bwMode="auto">
          <a:xfrm>
            <a:off x="974725" y="2819400"/>
            <a:ext cx="9128125" cy="3705225"/>
          </a:xfrm>
          <a:prstGeom prst="rect">
            <a:avLst/>
          </a:prstGeom>
          <a:noFill/>
          <a:ln w="9525" algn="ctr">
            <a:noFill/>
            <a:miter lim="800000"/>
            <a:headEnd/>
            <a:tailEnd/>
          </a:ln>
          <a:effectLst/>
        </p:spPr>
        <p:txBody>
          <a:bodyPr/>
          <a:lstStyle/>
          <a:p>
            <a:pPr>
              <a:lnSpc>
                <a:spcPct val="150000"/>
              </a:lnSpc>
              <a:spcBef>
                <a:spcPct val="30000"/>
              </a:spcBef>
              <a:buClr>
                <a:srgbClr val="FF0000"/>
              </a:buClr>
              <a:buFont typeface="Wingdings" pitchFamily="2" charset="2"/>
              <a:buNone/>
            </a:pPr>
            <a:r>
              <a:rPr lang="it-IT">
                <a:solidFill>
                  <a:srgbClr val="FF99FF"/>
                </a:solidFill>
                <a:latin typeface="Bookman Old Style" pitchFamily="18" charset="0"/>
                <a:cs typeface="Times New Roman" pitchFamily="18" charset="0"/>
              </a:rPr>
              <a:t>COSTITUENTI</a:t>
            </a:r>
            <a:r>
              <a:rPr lang="it-IT">
                <a:solidFill>
                  <a:srgbClr val="5F5F5F"/>
                </a:solidFill>
                <a:latin typeface="Bookman Old Style" pitchFamily="18" charset="0"/>
                <a:cs typeface="Times New Roman" pitchFamily="18" charset="0"/>
              </a:rPr>
              <a:t>:</a:t>
            </a:r>
          </a:p>
          <a:p>
            <a:pPr>
              <a:lnSpc>
                <a:spcPct val="150000"/>
              </a:lnSpc>
              <a:spcBef>
                <a:spcPct val="30000"/>
              </a:spcBef>
              <a:buClr>
                <a:srgbClr val="CC3399"/>
              </a:buClr>
              <a:buFont typeface="Wingdings" pitchFamily="2" charset="2"/>
              <a:buChar char="v"/>
            </a:pPr>
            <a:r>
              <a:rPr lang="it-IT">
                <a:solidFill>
                  <a:srgbClr val="000066"/>
                </a:solidFill>
                <a:latin typeface="Bookman Old Style" pitchFamily="18" charset="0"/>
                <a:cs typeface="Times New Roman" pitchFamily="18" charset="0"/>
              </a:rPr>
              <a:t>Microrganismi (batteri, funghi, virus, ecc.)</a:t>
            </a:r>
          </a:p>
          <a:p>
            <a:pPr>
              <a:lnSpc>
                <a:spcPct val="150000"/>
              </a:lnSpc>
              <a:spcBef>
                <a:spcPct val="30000"/>
              </a:spcBef>
              <a:buClr>
                <a:srgbClr val="CC3399"/>
              </a:buClr>
              <a:buFont typeface="Wingdings" pitchFamily="2" charset="2"/>
              <a:buChar char="v"/>
            </a:pPr>
            <a:r>
              <a:rPr lang="it-IT">
                <a:solidFill>
                  <a:srgbClr val="000066"/>
                </a:solidFill>
                <a:latin typeface="Bookman Old Style" pitchFamily="18" charset="0"/>
                <a:cs typeface="Times New Roman" pitchFamily="18" charset="0"/>
              </a:rPr>
              <a:t>Loro parti (tossine)</a:t>
            </a:r>
          </a:p>
          <a:p>
            <a:pPr>
              <a:lnSpc>
                <a:spcPct val="150000"/>
              </a:lnSpc>
              <a:spcBef>
                <a:spcPct val="30000"/>
              </a:spcBef>
              <a:buClr>
                <a:srgbClr val="CC3399"/>
              </a:buClr>
              <a:buFont typeface="Wingdings" pitchFamily="2" charset="2"/>
              <a:buChar char="v"/>
            </a:pPr>
            <a:r>
              <a:rPr lang="it-IT">
                <a:solidFill>
                  <a:srgbClr val="000066"/>
                </a:solidFill>
                <a:latin typeface="Bookman Old Style" pitchFamily="18" charset="0"/>
                <a:cs typeface="Times New Roman" pitchFamily="18" charset="0"/>
              </a:rPr>
              <a:t>Pollini</a:t>
            </a:r>
          </a:p>
          <a:p>
            <a:pPr>
              <a:lnSpc>
                <a:spcPct val="150000"/>
              </a:lnSpc>
              <a:spcBef>
                <a:spcPct val="30000"/>
              </a:spcBef>
              <a:buClr>
                <a:srgbClr val="CC3399"/>
              </a:buClr>
              <a:buFont typeface="Wingdings" pitchFamily="2" charset="2"/>
              <a:buChar char="v"/>
            </a:pPr>
            <a:r>
              <a:rPr lang="it-IT">
                <a:solidFill>
                  <a:srgbClr val="000066"/>
                </a:solidFill>
                <a:latin typeface="Bookman Old Style" pitchFamily="18" charset="0"/>
                <a:cs typeface="Times New Roman" pitchFamily="18" charset="0"/>
              </a:rPr>
              <a:t>Parti di animali (peli, scaglie, ecc.)</a:t>
            </a:r>
          </a:p>
          <a:p>
            <a:pPr>
              <a:lnSpc>
                <a:spcPct val="150000"/>
              </a:lnSpc>
              <a:spcBef>
                <a:spcPct val="30000"/>
              </a:spcBef>
              <a:buClr>
                <a:srgbClr val="FF0000"/>
              </a:buClr>
              <a:buFont typeface="Wingdings" pitchFamily="2" charset="2"/>
              <a:buNone/>
            </a:pPr>
            <a:endParaRPr lang="it-IT">
              <a:solidFill>
                <a:srgbClr val="000066"/>
              </a:solidFill>
              <a:latin typeface="Bookman Old Style" pitchFamily="18" charset="0"/>
              <a:cs typeface="Times New Roman" pitchFamily="18" charset="0"/>
            </a:endParaRPr>
          </a:p>
          <a:p>
            <a:pPr>
              <a:lnSpc>
                <a:spcPct val="150000"/>
              </a:lnSpc>
              <a:spcBef>
                <a:spcPct val="30000"/>
              </a:spcBef>
              <a:buClr>
                <a:srgbClr val="FF0000"/>
              </a:buClr>
              <a:buFont typeface="Wingdings" pitchFamily="2" charset="2"/>
              <a:buNone/>
            </a:pPr>
            <a:endParaRPr lang="it-IT">
              <a:solidFill>
                <a:srgbClr val="000066"/>
              </a:solidFill>
              <a:latin typeface="Bookman Old Style" pitchFamily="18" charset="0"/>
              <a:cs typeface="Times New Roman" pitchFamily="18" charset="0"/>
            </a:endParaRPr>
          </a:p>
          <a:p>
            <a:pPr>
              <a:lnSpc>
                <a:spcPct val="150000"/>
              </a:lnSpc>
              <a:spcBef>
                <a:spcPct val="30000"/>
              </a:spcBef>
              <a:buClr>
                <a:srgbClr val="FF0000"/>
              </a:buClr>
              <a:buFont typeface="Wingdings" pitchFamily="2" charset="2"/>
              <a:buNone/>
            </a:pPr>
            <a:endParaRPr lang="it-IT">
              <a:solidFill>
                <a:srgbClr val="5F5F5F"/>
              </a:solidFill>
              <a:latin typeface="Bookman Old Style" pitchFamily="18" charset="0"/>
              <a:cs typeface="Times New Roman" pitchFamily="18" charset="0"/>
            </a:endParaRPr>
          </a:p>
        </p:txBody>
      </p:sp>
      <p:pic>
        <p:nvPicPr>
          <p:cNvPr id="579589" name="Picture 5"/>
          <p:cNvPicPr>
            <a:picLocks noChangeAspect="1" noChangeArrowheads="1"/>
          </p:cNvPicPr>
          <p:nvPr/>
        </p:nvPicPr>
        <p:blipFill>
          <a:blip r:embed="rId2" cstate="print"/>
          <a:srcRect/>
          <a:stretch>
            <a:fillRect/>
          </a:stretch>
        </p:blipFill>
        <p:spPr bwMode="auto">
          <a:xfrm>
            <a:off x="6934200" y="2133600"/>
            <a:ext cx="2390775" cy="12795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79588"/>
                                        </p:tgtEl>
                                        <p:attrNameLst>
                                          <p:attrName>style.visibility</p:attrName>
                                        </p:attrNameLst>
                                      </p:cBhvr>
                                      <p:to>
                                        <p:strVal val="visible"/>
                                      </p:to>
                                    </p:set>
                                    <p:anim calcmode="lin" valueType="num">
                                      <p:cBhvr>
                                        <p:cTn id="7" dur="500" fill="hold"/>
                                        <p:tgtEl>
                                          <p:spTgt spid="579588"/>
                                        </p:tgtEl>
                                        <p:attrNameLst>
                                          <p:attrName>ppt_w</p:attrName>
                                        </p:attrNameLst>
                                      </p:cBhvr>
                                      <p:tavLst>
                                        <p:tav tm="0">
                                          <p:val>
                                            <p:fltVal val="0"/>
                                          </p:val>
                                        </p:tav>
                                        <p:tav tm="100000">
                                          <p:val>
                                            <p:strVal val="#ppt_w"/>
                                          </p:val>
                                        </p:tav>
                                      </p:tavLst>
                                    </p:anim>
                                    <p:anim calcmode="lin" valueType="num">
                                      <p:cBhvr>
                                        <p:cTn id="8" dur="500" fill="hold"/>
                                        <p:tgtEl>
                                          <p:spTgt spid="579588"/>
                                        </p:tgtEl>
                                        <p:attrNameLst>
                                          <p:attrName>ppt_h</p:attrName>
                                        </p:attrNameLst>
                                      </p:cBhvr>
                                      <p:tavLst>
                                        <p:tav tm="0">
                                          <p:val>
                                            <p:fltVal val="0"/>
                                          </p:val>
                                        </p:tav>
                                        <p:tav tm="100000">
                                          <p:val>
                                            <p:strVal val="#ppt_h"/>
                                          </p:val>
                                        </p:tav>
                                      </p:tavLst>
                                    </p:anim>
                                    <p:animEffect transition="in" filter="fade">
                                      <p:cBhvr>
                                        <p:cTn id="9" dur="500"/>
                                        <p:tgtEl>
                                          <p:spTgt spid="579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1218" name="Picture 2" descr="Fare clic per visualizzare in anteprima"/>
          <p:cNvPicPr>
            <a:picLocks noChangeAspect="1" noChangeArrowheads="1"/>
          </p:cNvPicPr>
          <p:nvPr/>
        </p:nvPicPr>
        <p:blipFill>
          <a:blip r:embed="rId2" cstate="print">
            <a:lum bright="54000" contrast="-16000"/>
          </a:blip>
          <a:srcRect/>
          <a:stretch>
            <a:fillRect/>
          </a:stretch>
        </p:blipFill>
        <p:spPr bwMode="auto">
          <a:xfrm>
            <a:off x="3119438" y="1828800"/>
            <a:ext cx="3549650" cy="3276600"/>
          </a:xfrm>
          <a:prstGeom prst="rect">
            <a:avLst/>
          </a:prstGeom>
          <a:noFill/>
          <a:ln w="9525">
            <a:noFill/>
            <a:miter lim="800000"/>
            <a:headEnd/>
            <a:tailEnd/>
          </a:ln>
        </p:spPr>
      </p:pic>
      <p:sp>
        <p:nvSpPr>
          <p:cNvPr id="521219" name="Text Box 3"/>
          <p:cNvSpPr txBox="1">
            <a:spLocks noChangeArrowheads="1"/>
          </p:cNvSpPr>
          <p:nvPr/>
        </p:nvSpPr>
        <p:spPr bwMode="auto">
          <a:xfrm>
            <a:off x="0" y="0"/>
            <a:ext cx="9906000" cy="990600"/>
          </a:xfrm>
          <a:prstGeom prst="rect">
            <a:avLst/>
          </a:prstGeom>
          <a:noFill/>
          <a:ln w="9525" algn="ctr">
            <a:noFill/>
            <a:miter lim="800000"/>
            <a:headEnd/>
            <a:tailEnd/>
          </a:ln>
          <a:effectLst/>
        </p:spPr>
        <p:txBody>
          <a:bodyPr/>
          <a:lstStyle/>
          <a:p>
            <a:pPr algn="ctr"/>
            <a:r>
              <a:rPr lang="it-IT" sz="2800" b="1">
                <a:solidFill>
                  <a:srgbClr val="CC3399"/>
                </a:solidFill>
                <a:effectLst>
                  <a:outerShdw blurRad="38100" dist="38100" dir="2700000" algn="tl">
                    <a:srgbClr val="000000"/>
                  </a:outerShdw>
                </a:effectLst>
                <a:latin typeface="Bookman Old Style" pitchFamily="18" charset="0"/>
                <a:cs typeface="Times New Roman" pitchFamily="18" charset="0"/>
              </a:rPr>
              <a:t>FONTI DI INQUINAMENTO BIOLOGICO</a:t>
            </a:r>
          </a:p>
        </p:txBody>
      </p:sp>
      <p:sp>
        <p:nvSpPr>
          <p:cNvPr id="521220" name="Text Box 4"/>
          <p:cNvSpPr txBox="1">
            <a:spLocks noChangeArrowheads="1"/>
          </p:cNvSpPr>
          <p:nvPr/>
        </p:nvSpPr>
        <p:spPr bwMode="auto">
          <a:xfrm>
            <a:off x="936625" y="1371600"/>
            <a:ext cx="9166225" cy="822325"/>
          </a:xfrm>
          <a:prstGeom prst="rect">
            <a:avLst/>
          </a:prstGeom>
          <a:noFill/>
          <a:ln w="9525" algn="ctr">
            <a:noFill/>
            <a:miter lim="800000"/>
            <a:headEnd/>
            <a:tailEnd/>
          </a:ln>
          <a:effectLst/>
        </p:spPr>
        <p:txBody>
          <a:bodyPr/>
          <a:lstStyle/>
          <a:p>
            <a:pPr>
              <a:lnSpc>
                <a:spcPct val="150000"/>
              </a:lnSpc>
              <a:spcBef>
                <a:spcPct val="30000"/>
              </a:spcBef>
              <a:buClr>
                <a:srgbClr val="CC3399"/>
              </a:buClr>
              <a:buFont typeface="Wingdings" pitchFamily="2" charset="2"/>
              <a:buChar char="v"/>
            </a:pPr>
            <a:r>
              <a:rPr lang="it-IT">
                <a:solidFill>
                  <a:srgbClr val="000066"/>
                </a:solidFill>
                <a:latin typeface="Bookman Old Style" pitchFamily="18" charset="0"/>
                <a:cs typeface="Times New Roman" pitchFamily="18" charset="0"/>
              </a:rPr>
              <a:t>Interazione con pazienti infetti, manovre invasive, raccolta/smaltimento rifiuti</a:t>
            </a:r>
          </a:p>
        </p:txBody>
      </p:sp>
      <p:sp>
        <p:nvSpPr>
          <p:cNvPr id="521221" name="Text Box 5"/>
          <p:cNvSpPr txBox="1">
            <a:spLocks noChangeArrowheads="1"/>
          </p:cNvSpPr>
          <p:nvPr/>
        </p:nvSpPr>
        <p:spPr bwMode="auto">
          <a:xfrm>
            <a:off x="936625" y="2743200"/>
            <a:ext cx="9166225" cy="822325"/>
          </a:xfrm>
          <a:prstGeom prst="rect">
            <a:avLst/>
          </a:prstGeom>
          <a:noFill/>
          <a:ln w="9525" algn="ctr">
            <a:noFill/>
            <a:miter lim="800000"/>
            <a:headEnd/>
            <a:tailEnd/>
          </a:ln>
          <a:effectLst/>
        </p:spPr>
        <p:txBody>
          <a:bodyPr/>
          <a:lstStyle/>
          <a:p>
            <a:pPr>
              <a:lnSpc>
                <a:spcPct val="150000"/>
              </a:lnSpc>
              <a:spcBef>
                <a:spcPct val="30000"/>
              </a:spcBef>
              <a:buClr>
                <a:srgbClr val="CC3399"/>
              </a:buClr>
              <a:buFont typeface="Wingdings" pitchFamily="2" charset="2"/>
              <a:buChar char="v"/>
            </a:pPr>
            <a:r>
              <a:rPr lang="it-IT">
                <a:solidFill>
                  <a:srgbClr val="000066"/>
                </a:solidFill>
                <a:latin typeface="Bookman Old Style" pitchFamily="18" charset="0"/>
                <a:cs typeface="Times New Roman" pitchFamily="18" charset="0"/>
              </a:rPr>
              <a:t>Contatto con materiali biologici, strumenti diagnostici e terapeutici </a:t>
            </a:r>
          </a:p>
        </p:txBody>
      </p:sp>
      <p:sp>
        <p:nvSpPr>
          <p:cNvPr id="521222" name="Text Box 6"/>
          <p:cNvSpPr txBox="1">
            <a:spLocks noChangeArrowheads="1"/>
          </p:cNvSpPr>
          <p:nvPr/>
        </p:nvSpPr>
        <p:spPr bwMode="auto">
          <a:xfrm>
            <a:off x="936625" y="4038600"/>
            <a:ext cx="9166225" cy="457200"/>
          </a:xfrm>
          <a:prstGeom prst="rect">
            <a:avLst/>
          </a:prstGeom>
          <a:noFill/>
          <a:ln w="9525" algn="ctr">
            <a:noFill/>
            <a:miter lim="800000"/>
            <a:headEnd/>
            <a:tailEnd/>
          </a:ln>
          <a:effectLst/>
        </p:spPr>
        <p:txBody>
          <a:bodyPr/>
          <a:lstStyle/>
          <a:p>
            <a:pPr>
              <a:lnSpc>
                <a:spcPct val="150000"/>
              </a:lnSpc>
              <a:spcBef>
                <a:spcPct val="30000"/>
              </a:spcBef>
              <a:buClr>
                <a:srgbClr val="CC3399"/>
              </a:buClr>
              <a:buFont typeface="Wingdings" pitchFamily="2" charset="2"/>
              <a:buChar char="v"/>
            </a:pPr>
            <a:r>
              <a:rPr lang="it-IT">
                <a:solidFill>
                  <a:srgbClr val="000066"/>
                </a:solidFill>
                <a:latin typeface="Bookman Old Style" pitchFamily="18" charset="0"/>
                <a:cs typeface="Times New Roman" pitchFamily="18" charset="0"/>
              </a:rPr>
              <a:t>Analisi microbiologiche, anatomia patologica</a:t>
            </a:r>
          </a:p>
        </p:txBody>
      </p:sp>
      <p:sp>
        <p:nvSpPr>
          <p:cNvPr id="521223" name="Text Box 7"/>
          <p:cNvSpPr txBox="1">
            <a:spLocks noChangeArrowheads="1"/>
          </p:cNvSpPr>
          <p:nvPr/>
        </p:nvSpPr>
        <p:spPr bwMode="auto">
          <a:xfrm>
            <a:off x="936625" y="5105400"/>
            <a:ext cx="7867650" cy="457200"/>
          </a:xfrm>
          <a:prstGeom prst="rect">
            <a:avLst/>
          </a:prstGeom>
          <a:noFill/>
          <a:ln w="9525" algn="ctr">
            <a:noFill/>
            <a:miter lim="800000"/>
            <a:headEnd/>
            <a:tailEnd/>
          </a:ln>
          <a:effectLst/>
        </p:spPr>
        <p:txBody>
          <a:bodyPr/>
          <a:lstStyle/>
          <a:p>
            <a:pPr>
              <a:lnSpc>
                <a:spcPct val="150000"/>
              </a:lnSpc>
              <a:spcBef>
                <a:spcPct val="30000"/>
              </a:spcBef>
              <a:buClr>
                <a:srgbClr val="CC3399"/>
              </a:buClr>
              <a:buFont typeface="Wingdings" pitchFamily="2" charset="2"/>
              <a:buChar char="v"/>
            </a:pPr>
            <a:r>
              <a:rPr lang="it-IT">
                <a:solidFill>
                  <a:srgbClr val="000066"/>
                </a:solidFill>
                <a:latin typeface="Bookman Old Style" pitchFamily="18" charset="0"/>
                <a:cs typeface="Times New Roman" pitchFamily="18" charset="0"/>
              </a:rPr>
              <a:t>Attività di servizio  veterinario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1220"/>
                                        </p:tgtEl>
                                        <p:attrNameLst>
                                          <p:attrName>style.visibility</p:attrName>
                                        </p:attrNameLst>
                                      </p:cBhvr>
                                      <p:to>
                                        <p:strVal val="visible"/>
                                      </p:to>
                                    </p:set>
                                    <p:anim calcmode="lin" valueType="num">
                                      <p:cBhvr>
                                        <p:cTn id="7" dur="1000" fill="hold"/>
                                        <p:tgtEl>
                                          <p:spTgt spid="521220"/>
                                        </p:tgtEl>
                                        <p:attrNameLst>
                                          <p:attrName>ppt_w</p:attrName>
                                        </p:attrNameLst>
                                      </p:cBhvr>
                                      <p:tavLst>
                                        <p:tav tm="0">
                                          <p:val>
                                            <p:strVal val="#ppt_w*0.70"/>
                                          </p:val>
                                        </p:tav>
                                        <p:tav tm="100000">
                                          <p:val>
                                            <p:strVal val="#ppt_w"/>
                                          </p:val>
                                        </p:tav>
                                      </p:tavLst>
                                    </p:anim>
                                    <p:anim calcmode="lin" valueType="num">
                                      <p:cBhvr>
                                        <p:cTn id="8" dur="1000" fill="hold"/>
                                        <p:tgtEl>
                                          <p:spTgt spid="521220"/>
                                        </p:tgtEl>
                                        <p:attrNameLst>
                                          <p:attrName>ppt_h</p:attrName>
                                        </p:attrNameLst>
                                      </p:cBhvr>
                                      <p:tavLst>
                                        <p:tav tm="0">
                                          <p:val>
                                            <p:strVal val="#ppt_h"/>
                                          </p:val>
                                        </p:tav>
                                        <p:tav tm="100000">
                                          <p:val>
                                            <p:strVal val="#ppt_h"/>
                                          </p:val>
                                        </p:tav>
                                      </p:tavLst>
                                    </p:anim>
                                    <p:animEffect transition="in" filter="fade">
                                      <p:cBhvr>
                                        <p:cTn id="9" dur="1000"/>
                                        <p:tgtEl>
                                          <p:spTgt spid="52122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21221"/>
                                        </p:tgtEl>
                                        <p:attrNameLst>
                                          <p:attrName>style.visibility</p:attrName>
                                        </p:attrNameLst>
                                      </p:cBhvr>
                                      <p:to>
                                        <p:strVal val="visible"/>
                                      </p:to>
                                    </p:set>
                                    <p:anim calcmode="lin" valueType="num">
                                      <p:cBhvr>
                                        <p:cTn id="14" dur="1000" fill="hold"/>
                                        <p:tgtEl>
                                          <p:spTgt spid="521221"/>
                                        </p:tgtEl>
                                        <p:attrNameLst>
                                          <p:attrName>ppt_w</p:attrName>
                                        </p:attrNameLst>
                                      </p:cBhvr>
                                      <p:tavLst>
                                        <p:tav tm="0">
                                          <p:val>
                                            <p:strVal val="#ppt_w*0.70"/>
                                          </p:val>
                                        </p:tav>
                                        <p:tav tm="100000">
                                          <p:val>
                                            <p:strVal val="#ppt_w"/>
                                          </p:val>
                                        </p:tav>
                                      </p:tavLst>
                                    </p:anim>
                                    <p:anim calcmode="lin" valueType="num">
                                      <p:cBhvr>
                                        <p:cTn id="15" dur="1000" fill="hold"/>
                                        <p:tgtEl>
                                          <p:spTgt spid="521221"/>
                                        </p:tgtEl>
                                        <p:attrNameLst>
                                          <p:attrName>ppt_h</p:attrName>
                                        </p:attrNameLst>
                                      </p:cBhvr>
                                      <p:tavLst>
                                        <p:tav tm="0">
                                          <p:val>
                                            <p:strVal val="#ppt_h"/>
                                          </p:val>
                                        </p:tav>
                                        <p:tav tm="100000">
                                          <p:val>
                                            <p:strVal val="#ppt_h"/>
                                          </p:val>
                                        </p:tav>
                                      </p:tavLst>
                                    </p:anim>
                                    <p:animEffect transition="in" filter="fade">
                                      <p:cBhvr>
                                        <p:cTn id="16" dur="1000"/>
                                        <p:tgtEl>
                                          <p:spTgt spid="52122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21222"/>
                                        </p:tgtEl>
                                        <p:attrNameLst>
                                          <p:attrName>style.visibility</p:attrName>
                                        </p:attrNameLst>
                                      </p:cBhvr>
                                      <p:to>
                                        <p:strVal val="visible"/>
                                      </p:to>
                                    </p:set>
                                    <p:anim calcmode="lin" valueType="num">
                                      <p:cBhvr>
                                        <p:cTn id="21" dur="1000" fill="hold"/>
                                        <p:tgtEl>
                                          <p:spTgt spid="521222"/>
                                        </p:tgtEl>
                                        <p:attrNameLst>
                                          <p:attrName>ppt_w</p:attrName>
                                        </p:attrNameLst>
                                      </p:cBhvr>
                                      <p:tavLst>
                                        <p:tav tm="0">
                                          <p:val>
                                            <p:strVal val="#ppt_w*0.70"/>
                                          </p:val>
                                        </p:tav>
                                        <p:tav tm="100000">
                                          <p:val>
                                            <p:strVal val="#ppt_w"/>
                                          </p:val>
                                        </p:tav>
                                      </p:tavLst>
                                    </p:anim>
                                    <p:anim calcmode="lin" valueType="num">
                                      <p:cBhvr>
                                        <p:cTn id="22" dur="1000" fill="hold"/>
                                        <p:tgtEl>
                                          <p:spTgt spid="521222"/>
                                        </p:tgtEl>
                                        <p:attrNameLst>
                                          <p:attrName>ppt_h</p:attrName>
                                        </p:attrNameLst>
                                      </p:cBhvr>
                                      <p:tavLst>
                                        <p:tav tm="0">
                                          <p:val>
                                            <p:strVal val="#ppt_h"/>
                                          </p:val>
                                        </p:tav>
                                        <p:tav tm="100000">
                                          <p:val>
                                            <p:strVal val="#ppt_h"/>
                                          </p:val>
                                        </p:tav>
                                      </p:tavLst>
                                    </p:anim>
                                    <p:animEffect transition="in" filter="fade">
                                      <p:cBhvr>
                                        <p:cTn id="23" dur="1000"/>
                                        <p:tgtEl>
                                          <p:spTgt spid="521222"/>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21223"/>
                                        </p:tgtEl>
                                        <p:attrNameLst>
                                          <p:attrName>style.visibility</p:attrName>
                                        </p:attrNameLst>
                                      </p:cBhvr>
                                      <p:to>
                                        <p:strVal val="visible"/>
                                      </p:to>
                                    </p:set>
                                    <p:anim calcmode="lin" valueType="num">
                                      <p:cBhvr>
                                        <p:cTn id="28" dur="1000" fill="hold"/>
                                        <p:tgtEl>
                                          <p:spTgt spid="521223"/>
                                        </p:tgtEl>
                                        <p:attrNameLst>
                                          <p:attrName>ppt_w</p:attrName>
                                        </p:attrNameLst>
                                      </p:cBhvr>
                                      <p:tavLst>
                                        <p:tav tm="0">
                                          <p:val>
                                            <p:strVal val="#ppt_w*0.70"/>
                                          </p:val>
                                        </p:tav>
                                        <p:tav tm="100000">
                                          <p:val>
                                            <p:strVal val="#ppt_w"/>
                                          </p:val>
                                        </p:tav>
                                      </p:tavLst>
                                    </p:anim>
                                    <p:anim calcmode="lin" valueType="num">
                                      <p:cBhvr>
                                        <p:cTn id="29" dur="1000" fill="hold"/>
                                        <p:tgtEl>
                                          <p:spTgt spid="521223"/>
                                        </p:tgtEl>
                                        <p:attrNameLst>
                                          <p:attrName>ppt_h</p:attrName>
                                        </p:attrNameLst>
                                      </p:cBhvr>
                                      <p:tavLst>
                                        <p:tav tm="0">
                                          <p:val>
                                            <p:strVal val="#ppt_h"/>
                                          </p:val>
                                        </p:tav>
                                        <p:tav tm="100000">
                                          <p:val>
                                            <p:strVal val="#ppt_h"/>
                                          </p:val>
                                        </p:tav>
                                      </p:tavLst>
                                    </p:anim>
                                    <p:animEffect transition="in" filter="fade">
                                      <p:cBhvr>
                                        <p:cTn id="30" dur="1000"/>
                                        <p:tgtEl>
                                          <p:spTgt spid="521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20" grpId="0"/>
      <p:bldP spid="521221" grpId="0"/>
      <p:bldP spid="521222" grpId="0"/>
      <p:bldP spid="521223" grpId="0"/>
    </p:bld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62"/>
</p:tagLst>
</file>

<file path=ppt/theme/theme1.xml><?xml version="1.0" encoding="utf-8"?>
<a:theme xmlns:a="http://schemas.openxmlformats.org/drawingml/2006/main" name="ISPESL slide">
  <a:themeElements>
    <a:clrScheme name="ISPESL slide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ISPESL slide">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miter lim="800000"/>
          <a:headEnd type="none" w="med" len="med"/>
          <a:tailEnd type="none" w="med" len="med"/>
        </a:ln>
        <a:effectLst/>
      </a:spPr>
      <a:bodyPr vert="horz" wrap="squar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noFill/>
        <a:ln w="9525" cap="flat" cmpd="sng" algn="ctr">
          <a:noFill/>
          <a:prstDash val="solid"/>
          <a:miter lim="800000"/>
          <a:headEnd type="none" w="med" len="med"/>
          <a:tailEnd type="none" w="med" len="med"/>
        </a:ln>
        <a:effectLst/>
      </a:spPr>
      <a:bodyPr vert="horz" wrap="square" lIns="92075" tIns="46038" rIns="92075" bIns="46038"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ISPESL slide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ISPESL slide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ISPESL slide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ISPESL slide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4162</TotalTime>
  <Words>2584</Words>
  <Application>Microsoft Office PowerPoint</Application>
  <PresentationFormat>A4 (21x29,7 cm)</PresentationFormat>
  <Paragraphs>319</Paragraphs>
  <Slides>44</Slides>
  <Notes>1</Notes>
  <HiddenSlides>1</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44</vt:i4>
      </vt:variant>
    </vt:vector>
  </HeadingPairs>
  <TitlesOfParts>
    <vt:vector size="52" baseType="lpstr">
      <vt:lpstr>Arial</vt:lpstr>
      <vt:lpstr>Times New Roman</vt:lpstr>
      <vt:lpstr>Lucida Sans Unicode</vt:lpstr>
      <vt:lpstr>Verdana</vt:lpstr>
      <vt:lpstr>Wingdings</vt:lpstr>
      <vt:lpstr>Bookman Old Style</vt:lpstr>
      <vt:lpstr>Tahoma</vt:lpstr>
      <vt:lpstr>ISPESL slide</vt:lpstr>
      <vt:lpstr>Diapositiva 0</vt:lpstr>
      <vt:lpstr>Diapositiva 1</vt:lpstr>
      <vt:lpstr>RISCHIO BIOLOGICO</vt:lpstr>
      <vt:lpstr>RISCHIO DA AGENTI BIOLOGICI</vt:lpstr>
      <vt:lpstr>Diapositiva 4</vt:lpstr>
      <vt:lpstr>Diapositiva 5</vt:lpstr>
      <vt:lpstr>Diapositiva 6</vt:lpstr>
      <vt:lpstr>Diapositiva 7</vt:lpstr>
      <vt:lpstr>Diapositiva 8</vt:lpstr>
      <vt:lpstr>Diapositiva 9</vt:lpstr>
      <vt:lpstr>ZOONOSI</vt:lpstr>
      <vt:lpstr>VALUTAZIONE DEL RISCHIO (Art. 271)</vt:lpstr>
      <vt:lpstr>VALUTAZIONE DEL RISCHIO</vt:lpstr>
      <vt:lpstr>VALUTAZIONE DEL RISCHIO</vt:lpstr>
      <vt:lpstr>ATTIVITÀ CHE POTENZIALMENTE ESPONGONO AD AGENTI BIOLOGICI (ALL XLIV)</vt:lpstr>
      <vt:lpstr>Diapositiva 15</vt:lpstr>
      <vt:lpstr>Diapositiva 16</vt:lpstr>
      <vt:lpstr>IL PROBLEMA DELL’OSPITE</vt:lpstr>
      <vt:lpstr>Diapositiva 18</vt:lpstr>
      <vt:lpstr>Diapositiva 19</vt:lpstr>
      <vt:lpstr>Diapositiva 20</vt:lpstr>
      <vt:lpstr>Diapositiva 21</vt:lpstr>
      <vt:lpstr>Diapositiva 22</vt:lpstr>
      <vt:lpstr>MISURE IGIENICHE (ART. 273)</vt:lpstr>
      <vt:lpstr>MISURE IGIENICHE</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INFLUENZA SUINA</vt:lpstr>
    </vt:vector>
  </TitlesOfParts>
  <Manager>M.Castagna</Manager>
  <Company>MIDA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 delle esigenze</dc:title>
  <dc:creator>Maurizio Castagna</dc:creator>
  <cp:lastModifiedBy>Demetrio</cp:lastModifiedBy>
  <cp:revision>332</cp:revision>
  <cp:lastPrinted>2002-12-10T11:15:17Z</cp:lastPrinted>
  <dcterms:created xsi:type="dcterms:W3CDTF">1999-04-07T16:20:31Z</dcterms:created>
  <dcterms:modified xsi:type="dcterms:W3CDTF">2019-12-05T15:46:17Z</dcterms:modified>
</cp:coreProperties>
</file>